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6" r:id="rId2"/>
    <p:sldId id="570" r:id="rId3"/>
    <p:sldId id="886" r:id="rId4"/>
    <p:sldId id="1940" r:id="rId5"/>
    <p:sldId id="4615" r:id="rId6"/>
    <p:sldId id="4635" r:id="rId7"/>
    <p:sldId id="4634" r:id="rId8"/>
    <p:sldId id="268" r:id="rId9"/>
    <p:sldId id="4637" r:id="rId10"/>
    <p:sldId id="4652" r:id="rId11"/>
    <p:sldId id="4638" r:id="rId12"/>
    <p:sldId id="1942" r:id="rId13"/>
    <p:sldId id="1129" r:id="rId14"/>
    <p:sldId id="4650" r:id="rId15"/>
    <p:sldId id="4639" r:id="rId16"/>
    <p:sldId id="270" r:id="rId17"/>
    <p:sldId id="4640" r:id="rId18"/>
    <p:sldId id="4651" r:id="rId19"/>
    <p:sldId id="4641" r:id="rId20"/>
    <p:sldId id="4653" r:id="rId21"/>
    <p:sldId id="272" r:id="rId22"/>
    <p:sldId id="4642" r:id="rId23"/>
    <p:sldId id="4654" r:id="rId24"/>
    <p:sldId id="273" r:id="rId25"/>
    <p:sldId id="4655" r:id="rId26"/>
    <p:sldId id="1131" r:id="rId27"/>
    <p:sldId id="4645" r:id="rId28"/>
    <p:sldId id="4643" r:id="rId29"/>
    <p:sldId id="605" r:id="rId30"/>
    <p:sldId id="607" r:id="rId31"/>
    <p:sldId id="4644" r:id="rId32"/>
    <p:sldId id="611" r:id="rId33"/>
    <p:sldId id="4658" r:id="rId34"/>
    <p:sldId id="4659" r:id="rId35"/>
    <p:sldId id="4647" r:id="rId36"/>
    <p:sldId id="4648" r:id="rId37"/>
    <p:sldId id="615" r:id="rId38"/>
    <p:sldId id="1145" r:id="rId39"/>
    <p:sldId id="1146" r:id="rId40"/>
    <p:sldId id="1147" r:id="rId41"/>
    <p:sldId id="1151" r:id="rId42"/>
    <p:sldId id="1152" r:id="rId43"/>
    <p:sldId id="621" r:id="rId44"/>
    <p:sldId id="4649" r:id="rId45"/>
    <p:sldId id="613" r:id="rId46"/>
  </p:sldIdLst>
  <p:sldSz cx="9144000" cy="6858000" type="screen4x3"/>
  <p:notesSz cx="9601200" cy="7315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45200"/>
    <a:srgbClr val="233AE1"/>
    <a:srgbClr val="F430AB"/>
    <a:srgbClr val="E6E703"/>
    <a:srgbClr val="72AAAE"/>
    <a:srgbClr val="2A40E2"/>
    <a:srgbClr val="1C31CA"/>
    <a:srgbClr val="728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820"/>
    <p:restoredTop sz="93494" autoAdjust="0"/>
  </p:normalViewPr>
  <p:slideViewPr>
    <p:cSldViewPr>
      <p:cViewPr varScale="1">
        <p:scale>
          <a:sx n="84" d="100"/>
          <a:sy n="84" d="100"/>
        </p:scale>
        <p:origin x="184" y="2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387586" y="6956426"/>
            <a:ext cx="827620" cy="274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308" tIns="46994" rIns="92308" bIns="46994">
            <a:spAutoFit/>
          </a:bodyPr>
          <a:lstStyle/>
          <a:p>
            <a:pPr algn="ctr" defTabSz="917510">
              <a:lnSpc>
                <a:spcPct val="90000"/>
              </a:lnSpc>
            </a:pPr>
            <a:r>
              <a:rPr lang="en-US" sz="1300" b="0">
                <a:latin typeface="Gill Sans Light" charset="0"/>
                <a:cs typeface="Gill Sans Light" charset="0"/>
              </a:rPr>
              <a:t>Page </a:t>
            </a:r>
            <a:fld id="{073744B8-EF17-EB47-B355-93F8159194C2}" type="slidenum">
              <a:rPr lang="en-US" sz="1300" b="0">
                <a:latin typeface="Gill Sans Light" charset="0"/>
                <a:cs typeface="Gill Sans Light" charset="0"/>
              </a:rPr>
              <a:pPr algn="ctr" defTabSz="917510">
                <a:lnSpc>
                  <a:spcPct val="90000"/>
                </a:lnSpc>
              </a:pPr>
              <a:t>‹#›</a:t>
            </a:fld>
            <a:endParaRPr lang="en-US" sz="1300" b="0">
              <a:latin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4449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4373157" y="6956426"/>
            <a:ext cx="856474" cy="274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308" tIns="46994" rIns="92308" bIns="46994">
            <a:spAutoFit/>
          </a:bodyPr>
          <a:lstStyle/>
          <a:p>
            <a:pPr algn="ctr" defTabSz="917510">
              <a:lnSpc>
                <a:spcPct val="90000"/>
              </a:lnSpc>
            </a:pPr>
            <a:r>
              <a:rPr lang="en-US" sz="1300" b="0"/>
              <a:t>Page </a:t>
            </a:r>
            <a:fld id="{6D259941-7246-4245-A40C-55C6F952DF9E}" type="slidenum">
              <a:rPr lang="en-US" sz="1300" b="0"/>
              <a:pPr algn="ctr" defTabSz="917510">
                <a:lnSpc>
                  <a:spcPct val="90000"/>
                </a:lnSpc>
              </a:pPr>
              <a:t>‹#›</a:t>
            </a:fld>
            <a:endParaRPr lang="en-US" sz="1300" b="0"/>
          </a:p>
        </p:txBody>
      </p:sp>
      <p:sp>
        <p:nvSpPr>
          <p:cNvPr id="65539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7688"/>
            <a:ext cx="3657600" cy="27447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2052" name="Rectangle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1113" y="3475039"/>
            <a:ext cx="7038975" cy="329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665" tIns="46994" rIns="95665" bIns="469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51077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ＭＳ Ｐゴシック" charset="0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1530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Information contained in an </a:t>
            </a:r>
            <a:r>
              <a:rPr lang="en-US" dirty="0" err="1"/>
              <a:t>inode</a:t>
            </a:r>
            <a:r>
              <a:rPr lang="en-US" dirty="0"/>
              <a:t>:</a:t>
            </a:r>
          </a:p>
          <a:p>
            <a:r>
              <a:rPr lang="en-IN" dirty="0"/>
              <a:t>File size</a:t>
            </a:r>
          </a:p>
          <a:p>
            <a:r>
              <a:rPr lang="en-IN" dirty="0"/>
              <a:t>Device on which the file is stored </a:t>
            </a:r>
          </a:p>
          <a:p>
            <a:r>
              <a:rPr lang="en-IN" dirty="0"/>
              <a:t>User and group IDs associated with the file</a:t>
            </a:r>
          </a:p>
          <a:p>
            <a:r>
              <a:rPr lang="en-IN" dirty="0"/>
              <a:t>Permissions needed to access the file</a:t>
            </a:r>
          </a:p>
          <a:p>
            <a:r>
              <a:rPr lang="en-IN" dirty="0"/>
              <a:t>Creation, read, and write timestamps</a:t>
            </a:r>
          </a:p>
          <a:p>
            <a:r>
              <a:rPr lang="en-IN" dirty="0"/>
              <a:t>Location of the data (though not the </a:t>
            </a:r>
            <a:r>
              <a:rPr lang="en-IN" dirty="0" err="1"/>
              <a:t>filepath</a:t>
            </a:r>
            <a:r>
              <a:rPr lang="en-IN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069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Clr>
                <a:srgbClr val="FF0000"/>
              </a:buClr>
              <a:buSzPct val="120000"/>
              <a:buFont typeface="Arial" panose="020B0604020202020204" pitchFamily="34" charset="0"/>
              <a:buChar char="•"/>
              <a:defRPr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SzPct val="120000"/>
              <a:buFont typeface="Arial" panose="020B0604020202020204" pitchFamily="34" charset="0"/>
              <a:buChar char="•"/>
              <a:defRPr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543050" indent="-171450">
              <a:buSzPct val="120000"/>
              <a:buFont typeface="Arial" panose="020B0604020202020204" pitchFamily="34" charset="0"/>
              <a:buChar char="•"/>
              <a:defRPr sz="1800"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buSzPct val="120000"/>
              <a:defRPr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72C1F6-F85B-794F-8C35-018FB5EA5B88}"/>
              </a:ext>
            </a:extLst>
          </p:cNvPr>
          <p:cNvSpPr txBox="1"/>
          <p:nvPr userDrawn="1"/>
        </p:nvSpPr>
        <p:spPr>
          <a:xfrm>
            <a:off x="8469443" y="6685613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BEE621-4244-6E4B-BBF0-A6AC9DE4C5BC}"/>
              </a:ext>
            </a:extLst>
          </p:cNvPr>
          <p:cNvSpPr/>
          <p:nvPr userDrawn="1"/>
        </p:nvSpPr>
        <p:spPr>
          <a:xfrm>
            <a:off x="8534400" y="6488668"/>
            <a:ext cx="463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B82DB86-37F9-954E-8F10-00623E1FD261}" type="slidenum">
              <a:rPr lang="en-US" sz="1800" b="0" smtClean="0">
                <a:solidFill>
                  <a:srgbClr val="2A40E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189684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21120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152400"/>
            <a:ext cx="19812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52400"/>
            <a:ext cx="5791200" cy="5867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9190270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71628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914400"/>
            <a:ext cx="3886200" cy="5105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86200" cy="5105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692831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3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006919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45881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914400"/>
            <a:ext cx="3886200" cy="5105400"/>
          </a:xfrm>
        </p:spPr>
        <p:txBody>
          <a:bodyPr/>
          <a:lstStyle>
            <a:lvl1pPr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86200" cy="5105400"/>
          </a:xfrm>
        </p:spPr>
        <p:txBody>
          <a:bodyPr/>
          <a:lstStyle>
            <a:lvl1pPr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1C6B93-7D6B-DA42-A682-3CD147FB8BEC}"/>
              </a:ext>
            </a:extLst>
          </p:cNvPr>
          <p:cNvSpPr/>
          <p:nvPr userDrawn="1"/>
        </p:nvSpPr>
        <p:spPr>
          <a:xfrm>
            <a:off x="8534400" y="6488668"/>
            <a:ext cx="463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B82DB86-37F9-954E-8F10-00623E1FD261}" type="slidenum">
              <a:rPr lang="en-US" sz="1800" b="0" smtClean="0">
                <a:solidFill>
                  <a:srgbClr val="2A40E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6857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304875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5D0DC2-5622-CF43-B520-E50D8B759AAB}"/>
              </a:ext>
            </a:extLst>
          </p:cNvPr>
          <p:cNvSpPr/>
          <p:nvPr userDrawn="1"/>
        </p:nvSpPr>
        <p:spPr>
          <a:xfrm>
            <a:off x="8534400" y="6488668"/>
            <a:ext cx="463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B82DB86-37F9-954E-8F10-00623E1FD261}" type="slidenum">
              <a:rPr lang="en-US" sz="1800" b="0" smtClean="0">
                <a:solidFill>
                  <a:srgbClr val="2A40E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87832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50CB9E-344C-364E-BF2C-6CFCB77045FB}"/>
              </a:ext>
            </a:extLst>
          </p:cNvPr>
          <p:cNvSpPr/>
          <p:nvPr userDrawn="1"/>
        </p:nvSpPr>
        <p:spPr>
          <a:xfrm>
            <a:off x="8534400" y="6488668"/>
            <a:ext cx="463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B82DB86-37F9-954E-8F10-00623E1FD261}" type="slidenum">
              <a:rPr lang="en-US" sz="1800" b="0" smtClean="0">
                <a:solidFill>
                  <a:srgbClr val="2A40E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64620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463132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09511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3875" y="174519"/>
            <a:ext cx="7162800" cy="533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Slide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14400"/>
            <a:ext cx="7924800" cy="5105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Body Text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1DF638-DC8B-9C47-AE7E-388711F50F7B}"/>
              </a:ext>
            </a:extLst>
          </p:cNvPr>
          <p:cNvSpPr/>
          <p:nvPr userDrawn="1"/>
        </p:nvSpPr>
        <p:spPr>
          <a:xfrm>
            <a:off x="8534400" y="6488668"/>
            <a:ext cx="463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B82DB86-37F9-954E-8F10-00623E1FD261}" type="slidenum">
              <a:rPr lang="en-US" sz="1800" b="0" smtClean="0">
                <a:solidFill>
                  <a:srgbClr val="2A40E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38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transition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>
              <a:lumMod val="50000"/>
            </a:schemeClr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5pPr>
      <a:lvl6pPr marL="4572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6pPr>
      <a:lvl7pPr marL="9144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7pPr>
      <a:lvl8pPr marL="13716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8pPr>
      <a:lvl9pPr marL="18288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9pPr>
    </p:titleStyle>
    <p:bodyStyle>
      <a:lvl1pPr marL="285750" indent="-2857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accent1">
            <a:lumMod val="50000"/>
          </a:schemeClr>
        </a:buClr>
        <a:buSzPct val="110000"/>
        <a:buChar char="•"/>
        <a:defRPr sz="24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1pPr>
      <a:lvl2pPr marL="685800" indent="-2286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rgbClr val="C00000"/>
        </a:buClr>
        <a:buSzPct val="110000"/>
        <a:buFont typeface="Arial" panose="020B0604020202020204" pitchFamily="34" charset="0"/>
        <a:buChar char="•"/>
        <a:defRPr sz="2200">
          <a:solidFill>
            <a:schemeClr val="tx1"/>
          </a:solidFill>
          <a:latin typeface="Calibri" panose="020F0502020204030204" pitchFamily="34" charset="0"/>
          <a:ea typeface="Gill Sans" charset="0"/>
          <a:cs typeface="Calibri" panose="020F0502020204030204" pitchFamily="34" charset="0"/>
        </a:defRPr>
      </a:lvl2pPr>
      <a:lvl3pPr marL="1143000" indent="-2286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rgbClr val="0070C0"/>
        </a:buClr>
        <a:buSzPct val="120000"/>
        <a:buFont typeface="Arial" panose="020B0604020202020204" pitchFamily="34" charset="0"/>
        <a:buChar char="•"/>
        <a:defRPr sz="2000">
          <a:solidFill>
            <a:schemeClr val="tx1"/>
          </a:solidFill>
          <a:latin typeface="Calibri" panose="020F0502020204030204" pitchFamily="34" charset="0"/>
          <a:ea typeface="Gill Sans" charset="0"/>
          <a:cs typeface="Calibri" panose="020F0502020204030204" pitchFamily="34" charset="0"/>
        </a:defRPr>
      </a:lvl3pPr>
      <a:lvl4pPr marL="15430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20000"/>
        <a:buChar char="•"/>
        <a:defRPr sz="1800">
          <a:solidFill>
            <a:schemeClr val="tx1"/>
          </a:solidFill>
          <a:latin typeface="Calibri" panose="020F0502020204030204" pitchFamily="34" charset="0"/>
          <a:ea typeface="Gill Sans" charset="0"/>
          <a:cs typeface="Calibri" panose="020F0502020204030204" pitchFamily="34" charset="0"/>
        </a:defRPr>
      </a:lvl4pPr>
      <a:lvl5pPr marL="20002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20000"/>
        <a:buFont typeface="Arial" panose="020B0604020202020204" pitchFamily="34" charset="0"/>
        <a:buChar char="•"/>
        <a:defRPr sz="1600">
          <a:solidFill>
            <a:schemeClr val="tx1"/>
          </a:solidFill>
          <a:latin typeface="Calibri" panose="020F0502020204030204" pitchFamily="34" charset="0"/>
          <a:ea typeface="Gill Sans" charset="0"/>
          <a:cs typeface="Calibri" panose="020F0502020204030204" pitchFamily="34" charset="0"/>
        </a:defRPr>
      </a:lvl5pPr>
      <a:lvl6pPr marL="24574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6pPr>
      <a:lvl7pPr marL="29146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7pPr>
      <a:lvl8pPr marL="33718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8pPr>
      <a:lvl9pPr marL="38290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1196752"/>
            <a:ext cx="7848600" cy="2057400"/>
          </a:xfrm>
        </p:spPr>
        <p:txBody>
          <a:bodyPr/>
          <a:lstStyle/>
          <a:p>
            <a:pPr>
              <a:defRPr/>
            </a:pPr>
            <a:br>
              <a:rPr lang="en-US" sz="3000" dirty="0"/>
            </a:br>
            <a:r>
              <a:rPr lang="en-US" sz="3000">
                <a:solidFill>
                  <a:srgbClr val="FF0000"/>
                </a:solidFill>
              </a:rPr>
              <a:t>CS310 Operating </a:t>
            </a:r>
            <a:r>
              <a:rPr lang="en-US" sz="3000" dirty="0">
                <a:solidFill>
                  <a:srgbClr val="FF0000"/>
                </a:solidFill>
              </a:rPr>
              <a:t>Systems </a:t>
            </a:r>
            <a:br>
              <a:rPr lang="en-US" sz="3000" dirty="0"/>
            </a:br>
            <a:br>
              <a:rPr lang="en-US" sz="3000" dirty="0"/>
            </a:br>
            <a:r>
              <a:rPr lang="en-US" sz="2400"/>
              <a:t>Lecture 42: File System Design</a:t>
            </a:r>
            <a:endParaRPr lang="en-US" sz="240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9600" y="4191000"/>
            <a:ext cx="8001000" cy="1447800"/>
          </a:xfrm>
        </p:spPr>
        <p:txBody>
          <a:bodyPr/>
          <a:lstStyle/>
          <a:p>
            <a:pPr marL="285750" indent="-285750" algn="r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Gill Sans" charset="0"/>
              </a:rPr>
              <a:t>Ravi Mittal</a:t>
            </a:r>
          </a:p>
          <a:p>
            <a:pPr marL="285750" indent="-285750" algn="r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Gill Sans" charset="0"/>
              </a:rPr>
              <a:t>IIT Goa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C9610-8251-294C-9B4F-3C3762AD5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 we will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223BD-B9FB-1E45-BB05-72175A496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System Design Concepts</a:t>
            </a:r>
          </a:p>
          <a:p>
            <a:r>
              <a:rPr lang="en-US" dirty="0"/>
              <a:t>File System Layout</a:t>
            </a:r>
          </a:p>
          <a:p>
            <a:r>
              <a:rPr lang="en-US" dirty="0"/>
              <a:t>Allocation of blocks to files</a:t>
            </a:r>
          </a:p>
          <a:p>
            <a:r>
              <a:rPr lang="en-US" dirty="0"/>
              <a:t>FAT: File Allocation Table</a:t>
            </a:r>
          </a:p>
          <a:p>
            <a:r>
              <a:rPr lang="en-US" dirty="0"/>
              <a:t>Unix / Linux File </a:t>
            </a:r>
            <a:r>
              <a:rPr lang="en-US" dirty="0" err="1"/>
              <a:t>Sytem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38116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A47F3-A3C7-6840-A1EA-2E65715D77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File System Design - Concepts</a:t>
            </a:r>
          </a:p>
        </p:txBody>
      </p:sp>
    </p:spTree>
    <p:extLst>
      <p:ext uri="{BB962C8B-B14F-4D97-AF65-F5344CB8AC3E}">
        <p14:creationId xmlns:p14="http://schemas.microsoft.com/office/powerpoint/2010/main" val="337316577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a typeface="굴림" panose="020B0600000101010101" pitchFamily="34" charset="-127"/>
              </a:rPr>
              <a:t>Translating from User to Sys. View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2600740"/>
            <a:ext cx="7924800" cy="341906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80000"/>
              </a:lnSpc>
              <a:spcBef>
                <a:spcPct val="20000"/>
              </a:spcBef>
              <a:buNone/>
            </a:pP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</a:rPr>
              <a:t>What happens if user says: "give me bytes 2 – 12?"</a:t>
            </a:r>
            <a:endParaRPr lang="en-US" altLang="ko-KR" sz="20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sz="2200" dirty="0">
                <a:ea typeface="굴림" panose="020B0600000101010101" pitchFamily="34" charset="-127"/>
              </a:rPr>
              <a:t>Fetch block corresponding to those bytes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sz="2200" dirty="0">
                <a:ea typeface="굴림" panose="020B0600000101010101" pitchFamily="34" charset="-127"/>
              </a:rPr>
              <a:t>Return just the correct portion of the block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altLang="ko-KR" dirty="0">
              <a:ea typeface="굴림" panose="020B0600000101010101" pitchFamily="34" charset="-127"/>
            </a:endParaRPr>
          </a:p>
          <a:p>
            <a:pPr marL="0" indent="0">
              <a:lnSpc>
                <a:spcPct val="80000"/>
              </a:lnSpc>
              <a:spcBef>
                <a:spcPct val="20000"/>
              </a:spcBef>
              <a:buNone/>
            </a:pP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</a:rPr>
              <a:t>What about writing bytes 2 – 12?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sz="2200" dirty="0">
                <a:ea typeface="굴림" panose="020B0600000101010101" pitchFamily="34" charset="-127"/>
              </a:rPr>
              <a:t>Fetch block, modify relevant portion, write out block</a:t>
            </a:r>
          </a:p>
          <a:p>
            <a:pPr marL="0" indent="0">
              <a:lnSpc>
                <a:spcPct val="80000"/>
              </a:lnSpc>
              <a:spcBef>
                <a:spcPct val="20000"/>
              </a:spcBef>
              <a:buNone/>
            </a:pPr>
            <a:endParaRPr lang="en-US" altLang="ko-KR" dirty="0">
              <a:ea typeface="굴림" panose="020B0600000101010101" pitchFamily="34" charset="-127"/>
            </a:endParaRPr>
          </a:p>
          <a:p>
            <a:pPr marL="0" indent="0">
              <a:lnSpc>
                <a:spcPct val="80000"/>
              </a:lnSpc>
              <a:spcBef>
                <a:spcPct val="20000"/>
              </a:spcBef>
              <a:buNone/>
            </a:pP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</a:rPr>
              <a:t>Everything inside file system is in terms of </a:t>
            </a:r>
            <a:r>
              <a:rPr lang="en-US" altLang="ko-KR" b="1" dirty="0">
                <a:solidFill>
                  <a:srgbClr val="FF0000"/>
                </a:solidFill>
                <a:ea typeface="굴림" panose="020B0600000101010101" pitchFamily="34" charset="-127"/>
              </a:rPr>
              <a:t>whole-size blocks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sz="2200" dirty="0">
                <a:ea typeface="굴림" panose="020B0600000101010101" pitchFamily="34" charset="-127"/>
              </a:rPr>
              <a:t>Actual disk I/O happens in blocks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sz="2200" dirty="0">
                <a:solidFill>
                  <a:srgbClr val="0070C0"/>
                </a:solidFill>
                <a:latin typeface="Consolas" panose="020B0609020204030204" pitchFamily="49" charset="0"/>
                <a:ea typeface="굴림" panose="020B0600000101010101" pitchFamily="34" charset="-127"/>
                <a:cs typeface="Consolas" panose="020B0609020204030204" pitchFamily="49" charset="0"/>
              </a:rPr>
              <a:t>read/write </a:t>
            </a:r>
            <a:r>
              <a:rPr lang="en-US" altLang="ko-KR" sz="2200" dirty="0">
                <a:ea typeface="굴림" panose="020B0600000101010101" pitchFamily="34" charset="-127"/>
              </a:rPr>
              <a:t>smaller than block size needs to translate and buffer</a:t>
            </a:r>
            <a:endParaRPr lang="ko-KR" altLang="en-US" sz="22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altLang="ko-KR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ko-KR" altLang="en-US" dirty="0">
              <a:ea typeface="굴림" panose="020B0600000101010101" pitchFamily="34" charset="-127"/>
            </a:endParaRPr>
          </a:p>
        </p:txBody>
      </p:sp>
      <p:grpSp>
        <p:nvGrpSpPr>
          <p:cNvPr id="16389" name="Group 5"/>
          <p:cNvGrpSpPr>
            <a:grpSpLocks/>
          </p:cNvGrpSpPr>
          <p:nvPr/>
        </p:nvGrpSpPr>
        <p:grpSpPr bwMode="auto">
          <a:xfrm>
            <a:off x="7239000" y="1066800"/>
            <a:ext cx="1270000" cy="939800"/>
            <a:chOff x="4496" y="800"/>
            <a:chExt cx="800" cy="592"/>
          </a:xfrm>
        </p:grpSpPr>
        <p:sp useBgFill="1">
          <p:nvSpPr>
            <p:cNvPr id="16395" name="Oval 6"/>
            <p:cNvSpPr>
              <a:spLocks noChangeArrowheads="1"/>
            </p:cNvSpPr>
            <p:nvPr/>
          </p:nvSpPr>
          <p:spPr bwMode="auto">
            <a:xfrm>
              <a:off x="4512" y="1152"/>
              <a:ext cx="784" cy="24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000"/>
            </a:p>
          </p:txBody>
        </p:sp>
        <p:sp useBgFill="1">
          <p:nvSpPr>
            <p:cNvPr id="16396" name="Oval 7"/>
            <p:cNvSpPr>
              <a:spLocks noChangeArrowheads="1"/>
            </p:cNvSpPr>
            <p:nvPr/>
          </p:nvSpPr>
          <p:spPr bwMode="auto">
            <a:xfrm>
              <a:off x="4512" y="1008"/>
              <a:ext cx="784" cy="24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000"/>
            </a:p>
          </p:txBody>
        </p:sp>
        <p:sp useBgFill="1">
          <p:nvSpPr>
            <p:cNvPr id="16397" name="Oval 8"/>
            <p:cNvSpPr>
              <a:spLocks noChangeArrowheads="1"/>
            </p:cNvSpPr>
            <p:nvPr/>
          </p:nvSpPr>
          <p:spPr bwMode="auto">
            <a:xfrm>
              <a:off x="4496" y="896"/>
              <a:ext cx="784" cy="24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000"/>
            </a:p>
          </p:txBody>
        </p:sp>
        <p:sp useBgFill="1">
          <p:nvSpPr>
            <p:cNvPr id="16398" name="Oval 9"/>
            <p:cNvSpPr>
              <a:spLocks noChangeArrowheads="1"/>
            </p:cNvSpPr>
            <p:nvPr/>
          </p:nvSpPr>
          <p:spPr bwMode="auto">
            <a:xfrm>
              <a:off x="4496" y="800"/>
              <a:ext cx="784" cy="24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000"/>
            </a:p>
          </p:txBody>
        </p:sp>
        <p:sp>
          <p:nvSpPr>
            <p:cNvPr id="16399" name="Line 10"/>
            <p:cNvSpPr>
              <a:spLocks noChangeShapeType="1"/>
            </p:cNvSpPr>
            <p:nvPr/>
          </p:nvSpPr>
          <p:spPr bwMode="auto">
            <a:xfrm>
              <a:off x="4876" y="908"/>
              <a:ext cx="152" cy="1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16400" name="Line 11"/>
            <p:cNvSpPr>
              <a:spLocks noChangeShapeType="1"/>
            </p:cNvSpPr>
            <p:nvPr/>
          </p:nvSpPr>
          <p:spPr bwMode="auto">
            <a:xfrm>
              <a:off x="4860" y="892"/>
              <a:ext cx="376" cy="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grpSp>
          <p:nvGrpSpPr>
            <p:cNvPr id="16401" name="Group 12"/>
            <p:cNvGrpSpPr>
              <a:grpSpLocks/>
            </p:cNvGrpSpPr>
            <p:nvPr/>
          </p:nvGrpSpPr>
          <p:grpSpPr bwMode="auto">
            <a:xfrm>
              <a:off x="4632" y="856"/>
              <a:ext cx="520" cy="456"/>
              <a:chOff x="4272" y="632"/>
              <a:chExt cx="520" cy="456"/>
            </a:xfrm>
          </p:grpSpPr>
          <p:sp>
            <p:nvSpPr>
              <p:cNvPr id="16402" name="Oval 13"/>
              <p:cNvSpPr>
                <a:spLocks noChangeArrowheads="1"/>
              </p:cNvSpPr>
              <p:nvPr/>
            </p:nvSpPr>
            <p:spPr bwMode="auto">
              <a:xfrm>
                <a:off x="4272" y="947"/>
                <a:ext cx="520" cy="141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sz="2000"/>
              </a:p>
            </p:txBody>
          </p:sp>
          <p:sp>
            <p:nvSpPr>
              <p:cNvPr id="16403" name="Oval 14"/>
              <p:cNvSpPr>
                <a:spLocks noChangeArrowheads="1"/>
              </p:cNvSpPr>
              <p:nvPr/>
            </p:nvSpPr>
            <p:spPr bwMode="auto">
              <a:xfrm>
                <a:off x="4280" y="632"/>
                <a:ext cx="496" cy="128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sz="2000"/>
              </a:p>
            </p:txBody>
          </p:sp>
          <p:sp>
            <p:nvSpPr>
              <p:cNvPr id="16404" name="Line 15"/>
              <p:cNvSpPr>
                <a:spLocks noChangeShapeType="1"/>
              </p:cNvSpPr>
              <p:nvPr/>
            </p:nvSpPr>
            <p:spPr bwMode="auto">
              <a:xfrm>
                <a:off x="4272" y="696"/>
                <a:ext cx="0" cy="32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  <p:sp>
            <p:nvSpPr>
              <p:cNvPr id="16405" name="Line 16"/>
              <p:cNvSpPr>
                <a:spLocks noChangeShapeType="1"/>
              </p:cNvSpPr>
              <p:nvPr/>
            </p:nvSpPr>
            <p:spPr bwMode="auto">
              <a:xfrm>
                <a:off x="4776" y="696"/>
                <a:ext cx="0" cy="344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</p:grpSp>
      </p:grpSp>
      <p:sp>
        <p:nvSpPr>
          <p:cNvPr id="16390" name="Oval 17"/>
          <p:cNvSpPr>
            <a:spLocks noChangeArrowheads="1"/>
          </p:cNvSpPr>
          <p:nvPr/>
        </p:nvSpPr>
        <p:spPr bwMode="auto">
          <a:xfrm>
            <a:off x="4876800" y="914400"/>
            <a:ext cx="1371600" cy="1295400"/>
          </a:xfrm>
          <a:prstGeom prst="ellipse">
            <a:avLst/>
          </a:prstGeom>
          <a:solidFill>
            <a:srgbClr val="4472C4"/>
          </a:solidFill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lang="en-US" altLang="ko-KR" sz="24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File</a:t>
            </a:r>
          </a:p>
          <a:p>
            <a:pPr algn="ctr"/>
            <a:r>
              <a:rPr lang="en-US" altLang="ko-KR" sz="24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System</a:t>
            </a:r>
          </a:p>
        </p:txBody>
      </p:sp>
      <p:sp>
        <p:nvSpPr>
          <p:cNvPr id="16391" name="AutoShape 18"/>
          <p:cNvSpPr>
            <a:spLocks noChangeArrowheads="1"/>
          </p:cNvSpPr>
          <p:nvPr/>
        </p:nvSpPr>
        <p:spPr bwMode="auto">
          <a:xfrm>
            <a:off x="6324600" y="1371600"/>
            <a:ext cx="838200" cy="381000"/>
          </a:xfrm>
          <a:prstGeom prst="rightArrow">
            <a:avLst>
              <a:gd name="adj1" fmla="val 50000"/>
              <a:gd name="adj2" fmla="val 55000"/>
            </a:avLst>
          </a:prstGeom>
          <a:solidFill>
            <a:schemeClr val="tx1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>
            <a:lvl1pPr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endParaRPr lang="en-US" altLang="en-US" sz="2000"/>
          </a:p>
        </p:txBody>
      </p:sp>
      <p:sp>
        <p:nvSpPr>
          <p:cNvPr id="16392" name="AutoShape 19"/>
          <p:cNvSpPr>
            <a:spLocks noChangeArrowheads="1"/>
          </p:cNvSpPr>
          <p:nvPr/>
        </p:nvSpPr>
        <p:spPr bwMode="auto">
          <a:xfrm>
            <a:off x="3962400" y="1371600"/>
            <a:ext cx="838200" cy="381000"/>
          </a:xfrm>
          <a:prstGeom prst="rightArrow">
            <a:avLst>
              <a:gd name="adj1" fmla="val 50000"/>
              <a:gd name="adj2" fmla="val 55000"/>
            </a:avLst>
          </a:prstGeom>
          <a:solidFill>
            <a:schemeClr val="tx1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>
            <a:lvl1pPr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endParaRPr lang="en-US" altLang="en-US" sz="20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AB488E-3FAE-AE45-8328-F498FB691776}"/>
              </a:ext>
            </a:extLst>
          </p:cNvPr>
          <p:cNvSpPr/>
          <p:nvPr/>
        </p:nvSpPr>
        <p:spPr>
          <a:xfrm>
            <a:off x="2511256" y="958516"/>
            <a:ext cx="1388980" cy="1251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File</a:t>
            </a:r>
            <a:br>
              <a:rPr lang="en-US" sz="2400" b="1" dirty="0"/>
            </a:br>
            <a:r>
              <a:rPr lang="en-US" sz="2400" b="1" dirty="0"/>
              <a:t>(Bytes)</a:t>
            </a:r>
          </a:p>
        </p:txBody>
      </p:sp>
      <p:pic>
        <p:nvPicPr>
          <p:cNvPr id="4" name="Graphic 3" descr="User">
            <a:extLst>
              <a:ext uri="{FF2B5EF4-FFF2-40B4-BE49-F238E27FC236}">
                <a16:creationId xmlns:a16="http://schemas.microsoft.com/office/drawing/2014/main" id="{40947BD2-7355-8F4C-B8EF-617824C30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199" y="969963"/>
            <a:ext cx="1371600" cy="1371600"/>
          </a:xfrm>
          <a:prstGeom prst="rect">
            <a:avLst/>
          </a:prstGeom>
        </p:spPr>
      </p:pic>
      <p:sp>
        <p:nvSpPr>
          <p:cNvPr id="27" name="AutoShape 19">
            <a:extLst>
              <a:ext uri="{FF2B5EF4-FFF2-40B4-BE49-F238E27FC236}">
                <a16:creationId xmlns:a16="http://schemas.microsoft.com/office/drawing/2014/main" id="{C2B7A2A4-9330-BE4B-AF3B-5F49F22C6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1606" y="1360903"/>
            <a:ext cx="838200" cy="381000"/>
          </a:xfrm>
          <a:prstGeom prst="rightArrow">
            <a:avLst>
              <a:gd name="adj1" fmla="val 50000"/>
              <a:gd name="adj2" fmla="val 55000"/>
            </a:avLst>
          </a:prstGeom>
          <a:solidFill>
            <a:schemeClr val="tx1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>
            <a:lvl1pPr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endParaRPr lang="en-US" altLang="en-US" sz="2000"/>
          </a:p>
        </p:txBody>
      </p:sp>
      <p:sp>
        <p:nvSpPr>
          <p:cNvPr id="22" name="Text Box 7">
            <a:extLst>
              <a:ext uri="{FF2B5EF4-FFF2-40B4-BE49-F238E27FC236}">
                <a16:creationId xmlns:a16="http://schemas.microsoft.com/office/drawing/2014/main" id="{8A5DA5CB-318C-DC4B-9FC9-0AE4A5CFAA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757" y="6381328"/>
            <a:ext cx="1640170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defRPr/>
            </a:pPr>
            <a:r>
              <a:rPr lang="en-US" sz="1400" b="0" i="0" dirty="0">
                <a:solidFill>
                  <a:srgbClr val="2A40E2"/>
                </a:solidFill>
                <a:latin typeface="Gill Sans" charset="0"/>
                <a:ea typeface="Gill Sans" charset="0"/>
                <a:cs typeface="Gill Sans" charset="0"/>
              </a:rPr>
              <a:t>CS162 © UCB Fa19</a:t>
            </a:r>
          </a:p>
        </p:txBody>
      </p:sp>
    </p:spTree>
    <p:extLst>
      <p:ext uri="{BB962C8B-B14F-4D97-AF65-F5344CB8AC3E}">
        <p14:creationId xmlns:p14="http://schemas.microsoft.com/office/powerpoint/2010/main" val="9078131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01B71-1F97-446B-894C-23DCB84FD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C1264-A3AA-4897-B9B9-79F73538B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disk is accessed a linear array of sectors</a:t>
            </a:r>
          </a:p>
          <a:p>
            <a:r>
              <a:rPr lang="en-US" dirty="0"/>
              <a:t>How to identify a sector? Two Options: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Physical position</a:t>
            </a:r>
          </a:p>
          <a:p>
            <a:pPr lvl="2"/>
            <a:r>
              <a:rPr lang="en-US" dirty="0"/>
              <a:t>Sector is a vector [cylinder, surface, sector]</a:t>
            </a:r>
          </a:p>
          <a:p>
            <a:pPr lvl="2"/>
            <a:r>
              <a:rPr lang="en-US" dirty="0"/>
              <a:t>This method is </a:t>
            </a:r>
            <a:r>
              <a:rPr lang="en-US" dirty="0">
                <a:solidFill>
                  <a:srgbClr val="0070C0"/>
                </a:solidFill>
              </a:rPr>
              <a:t>not used anymore</a:t>
            </a:r>
          </a:p>
          <a:p>
            <a:pPr lvl="2"/>
            <a:r>
              <a:rPr lang="en-US" dirty="0"/>
              <a:t>OS/BIOS must deal with bad sectors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Logical Block Addressing (LBA)</a:t>
            </a:r>
          </a:p>
          <a:p>
            <a:pPr lvl="2"/>
            <a:r>
              <a:rPr lang="en-US" dirty="0"/>
              <a:t>Every sector has an integer address</a:t>
            </a:r>
          </a:p>
          <a:p>
            <a:pPr lvl="2"/>
            <a:r>
              <a:rPr lang="en-US" dirty="0"/>
              <a:t>Control translates from address to physical position</a:t>
            </a:r>
          </a:p>
          <a:p>
            <a:pPr lvl="2"/>
            <a:r>
              <a:rPr lang="en-US" dirty="0"/>
              <a:t>Shields OS from disk structure</a:t>
            </a:r>
          </a:p>
        </p:txBody>
      </p:sp>
    </p:spTree>
    <p:extLst>
      <p:ext uri="{BB962C8B-B14F-4D97-AF65-F5344CB8AC3E}">
        <p14:creationId xmlns:p14="http://schemas.microsoft.com/office/powerpoint/2010/main" val="21606474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A47F3-A3C7-6840-A1EA-2E65715D77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File System Layout</a:t>
            </a:r>
          </a:p>
        </p:txBody>
      </p:sp>
    </p:spTree>
    <p:extLst>
      <p:ext uri="{BB962C8B-B14F-4D97-AF65-F5344CB8AC3E}">
        <p14:creationId xmlns:p14="http://schemas.microsoft.com/office/powerpoint/2010/main" val="3169866312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D41D6-DED0-7348-8A58-2940A56F0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98D69-F719-3843-B4BF-48850314E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File systems are stored on disks</a:t>
            </a:r>
          </a:p>
          <a:p>
            <a:r>
              <a:rPr lang="en-US" sz="2000" dirty="0"/>
              <a:t>Disks can be divided up into one or more </a:t>
            </a:r>
            <a:r>
              <a:rPr lang="en-US" sz="2000" dirty="0">
                <a:solidFill>
                  <a:srgbClr val="0070C0"/>
                </a:solidFill>
              </a:rPr>
              <a:t>partitions</a:t>
            </a:r>
          </a:p>
          <a:p>
            <a:pPr lvl="1"/>
            <a:r>
              <a:rPr lang="en-US" sz="2000" dirty="0"/>
              <a:t>Each partition with independent file system</a:t>
            </a:r>
          </a:p>
          <a:p>
            <a:r>
              <a:rPr lang="en-US" altLang="en-US" sz="2000" dirty="0"/>
              <a:t>Sector 0 of disk is the </a:t>
            </a:r>
            <a:r>
              <a:rPr lang="en-US" altLang="en-US" sz="2000" dirty="0">
                <a:solidFill>
                  <a:srgbClr val="0070C0"/>
                </a:solidFill>
              </a:rPr>
              <a:t>Master Boot Record (MBR)</a:t>
            </a:r>
          </a:p>
          <a:p>
            <a:pPr lvl="1"/>
            <a:r>
              <a:rPr lang="en-US" sz="2000" dirty="0"/>
              <a:t>Used to boot the computer</a:t>
            </a:r>
          </a:p>
          <a:p>
            <a:r>
              <a:rPr lang="en-US" sz="2000" dirty="0"/>
              <a:t>After MBR is the </a:t>
            </a:r>
            <a:r>
              <a:rPr lang="en-US" sz="2000" dirty="0">
                <a:solidFill>
                  <a:srgbClr val="0070C0"/>
                </a:solidFill>
              </a:rPr>
              <a:t>partition table </a:t>
            </a:r>
          </a:p>
          <a:p>
            <a:pPr lvl="1"/>
            <a:r>
              <a:rPr lang="en-US" sz="2000" dirty="0"/>
              <a:t>It has starting and ending addresses of each partition</a:t>
            </a:r>
          </a:p>
          <a:p>
            <a:r>
              <a:rPr lang="en-US" sz="2000" dirty="0"/>
              <a:t>One of the partition is marked </a:t>
            </a:r>
            <a:r>
              <a:rPr lang="en-US" sz="2000" dirty="0">
                <a:solidFill>
                  <a:srgbClr val="0070C0"/>
                </a:solidFill>
              </a:rPr>
              <a:t>as active </a:t>
            </a:r>
            <a:r>
              <a:rPr lang="en-US" sz="2000" dirty="0"/>
              <a:t>in the master boot table</a:t>
            </a:r>
          </a:p>
          <a:p>
            <a:r>
              <a:rPr lang="en-US" sz="2000" dirty="0"/>
              <a:t>To boot computer, BIOS reads and executes </a:t>
            </a:r>
            <a:r>
              <a:rPr lang="en-US" sz="2000" dirty="0">
                <a:solidFill>
                  <a:srgbClr val="0070C0"/>
                </a:solidFill>
              </a:rPr>
              <a:t>MBR</a:t>
            </a:r>
          </a:p>
          <a:p>
            <a:r>
              <a:rPr lang="en-US" altLang="en-US" sz="2000" dirty="0">
                <a:solidFill>
                  <a:srgbClr val="0070C0"/>
                </a:solidFill>
              </a:rPr>
              <a:t>MBR finds active partition and reads in first block (boot block)</a:t>
            </a:r>
          </a:p>
          <a:p>
            <a:r>
              <a:rPr lang="en-IN" sz="2000" dirty="0"/>
              <a:t>The program in the </a:t>
            </a:r>
            <a:r>
              <a:rPr lang="en-IN" sz="2000" dirty="0">
                <a:solidFill>
                  <a:srgbClr val="0070C0"/>
                </a:solidFill>
              </a:rPr>
              <a:t>boot block loads the operating system </a:t>
            </a:r>
            <a:r>
              <a:rPr lang="en-IN" sz="2000" dirty="0"/>
              <a:t>contained in that partition</a:t>
            </a:r>
          </a:p>
          <a:p>
            <a:pPr lvl="1"/>
            <a:r>
              <a:rPr lang="en-IN" sz="1800" dirty="0"/>
              <a:t>Every partition starts with boot block </a:t>
            </a:r>
            <a:endParaRPr lang="en-US" sz="2000" dirty="0"/>
          </a:p>
          <a:p>
            <a:pPr marL="0" indent="0">
              <a:buNone/>
            </a:pPr>
            <a:endParaRPr lang="en-IN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936FB4-9E4F-FC4E-ADEF-0B4A082743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00" y="6597352"/>
            <a:ext cx="3890144" cy="225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8989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Modern OS: Tanenbaum and Bos</a:t>
            </a:r>
            <a:endParaRPr lang="en-US" altLang="en-US" sz="1200" b="1" dirty="0">
              <a:solidFill>
                <a:srgbClr val="89898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65078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F1BB978C-BB33-A047-A39C-42C38C2CC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715000"/>
            <a:ext cx="9144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6096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47108" name="Rectangle 4">
            <a:extLst>
              <a:ext uri="{FF2B5EF4-FFF2-40B4-BE49-F238E27FC236}">
                <a16:creationId xmlns:a16="http://schemas.microsoft.com/office/drawing/2014/main" id="{2306FF15-744E-764D-92F1-55695C057E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00" y="6553200"/>
            <a:ext cx="4970264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898989"/>
                </a:solidFill>
              </a:rPr>
              <a:t>Tanenbaum, Modern Operating Systems</a:t>
            </a:r>
            <a:endParaRPr lang="en-US" altLang="en-US" sz="1200" b="1" dirty="0">
              <a:solidFill>
                <a:srgbClr val="898989"/>
              </a:solidFill>
            </a:endParaRPr>
          </a:p>
        </p:txBody>
      </p:sp>
      <p:pic>
        <p:nvPicPr>
          <p:cNvPr id="47109" name="Picture 5">
            <a:extLst>
              <a:ext uri="{FF2B5EF4-FFF2-40B4-BE49-F238E27FC236}">
                <a16:creationId xmlns:a16="http://schemas.microsoft.com/office/drawing/2014/main" id="{E98B64F0-5E59-184F-AD2A-B04B6AC00A48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2090738"/>
            <a:ext cx="69754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1C5932-A667-7A4A-BF1A-D4776E731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possible File System Layout</a:t>
            </a:r>
          </a:p>
        </p:txBody>
      </p:sp>
    </p:spTree>
    <p:extLst>
      <p:ext uri="{BB962C8B-B14F-4D97-AF65-F5344CB8AC3E}">
        <p14:creationId xmlns:p14="http://schemas.microsoft.com/office/powerpoint/2010/main" val="301684360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0098D-0DF3-9042-A816-7BEE716E4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D2731-7B2A-CD40-B162-623654804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Super block </a:t>
            </a:r>
            <a:r>
              <a:rPr lang="en-US" dirty="0"/>
              <a:t>contains all key parameters about </a:t>
            </a:r>
            <a:r>
              <a:rPr lang="en-US" dirty="0">
                <a:solidFill>
                  <a:srgbClr val="0070C0"/>
                </a:solidFill>
              </a:rPr>
              <a:t>the file system</a:t>
            </a:r>
          </a:p>
          <a:p>
            <a:pPr lvl="1"/>
            <a:r>
              <a:rPr lang="en-US" dirty="0"/>
              <a:t>It is read into the memory when the computer is booted or file system is first touched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File system type</a:t>
            </a:r>
            <a:r>
              <a:rPr lang="en-US" dirty="0"/>
              <a:t>, the </a:t>
            </a:r>
            <a:r>
              <a:rPr lang="en-US" dirty="0">
                <a:solidFill>
                  <a:srgbClr val="0070C0"/>
                </a:solidFill>
              </a:rPr>
              <a:t>number of blocks </a:t>
            </a:r>
            <a:r>
              <a:rPr lang="en-US" dirty="0"/>
              <a:t>in the file system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Free space management </a:t>
            </a:r>
          </a:p>
          <a:p>
            <a:pPr lvl="1"/>
            <a:r>
              <a:rPr lang="en-US" dirty="0"/>
              <a:t>Information about free blocks in the file system</a:t>
            </a:r>
          </a:p>
          <a:p>
            <a:pPr lvl="2"/>
            <a:r>
              <a:rPr lang="en-US" dirty="0"/>
              <a:t>Bit map or list of pointers</a:t>
            </a:r>
          </a:p>
          <a:p>
            <a:r>
              <a:rPr lang="en-US" dirty="0" err="1">
                <a:solidFill>
                  <a:srgbClr val="0070C0"/>
                </a:solidFill>
              </a:rPr>
              <a:t>i</a:t>
            </a:r>
            <a:r>
              <a:rPr lang="en-US" dirty="0">
                <a:solidFill>
                  <a:srgbClr val="0070C0"/>
                </a:solidFill>
              </a:rPr>
              <a:t>-nodes</a:t>
            </a:r>
          </a:p>
          <a:p>
            <a:pPr lvl="1"/>
            <a:r>
              <a:rPr lang="en-US" dirty="0"/>
              <a:t>An array of </a:t>
            </a:r>
            <a:r>
              <a:rPr lang="en-US" dirty="0">
                <a:solidFill>
                  <a:srgbClr val="0070C0"/>
                </a:solidFill>
              </a:rPr>
              <a:t>data structures for each file </a:t>
            </a:r>
            <a:r>
              <a:rPr lang="en-US" dirty="0"/>
              <a:t>– tells about the file</a:t>
            </a:r>
          </a:p>
          <a:p>
            <a:r>
              <a:rPr lang="en-US" dirty="0">
                <a:solidFill>
                  <a:srgbClr val="0070C0"/>
                </a:solidFill>
              </a:rPr>
              <a:t>Root Directory</a:t>
            </a:r>
          </a:p>
          <a:p>
            <a:r>
              <a:rPr lang="en-US" dirty="0"/>
              <a:t>Remainder of the disk contains other </a:t>
            </a:r>
            <a:r>
              <a:rPr lang="en-US" dirty="0">
                <a:solidFill>
                  <a:srgbClr val="0070C0"/>
                </a:solidFill>
              </a:rPr>
              <a:t>directories and files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4F06965-7C28-8A41-9E05-8EBFA12D5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00" y="6553200"/>
            <a:ext cx="4970264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898989"/>
                </a:solidFill>
              </a:rPr>
              <a:t>Tanenbaum, Modern Operating Systems</a:t>
            </a:r>
            <a:endParaRPr lang="en-US" altLang="en-US" sz="12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22450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A47F3-A3C7-6840-A1EA-2E65715D77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Allocation of Blocks to Files</a:t>
            </a:r>
          </a:p>
        </p:txBody>
      </p:sp>
    </p:spTree>
    <p:extLst>
      <p:ext uri="{BB962C8B-B14F-4D97-AF65-F5344CB8AC3E}">
        <p14:creationId xmlns:p14="http://schemas.microsoft.com/office/powerpoint/2010/main" val="279649297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83F67-6C7A-FF44-BFE4-1286EF7FB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Allocating Blocks to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49A2E-0D67-714E-86F6-DE96EC0A2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Contiguous Allocation</a:t>
            </a:r>
          </a:p>
          <a:p>
            <a:r>
              <a:rPr lang="en-US" dirty="0"/>
              <a:t>Linked List Allocation</a:t>
            </a:r>
          </a:p>
          <a:p>
            <a:r>
              <a:rPr lang="en-US" dirty="0"/>
              <a:t>Linked list using table</a:t>
            </a:r>
          </a:p>
          <a:p>
            <a:r>
              <a:rPr lang="en-US" dirty="0" err="1"/>
              <a:t>i</a:t>
            </a:r>
            <a:r>
              <a:rPr lang="en-US" dirty="0"/>
              <a:t>-nodes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9D49605-72CD-BE43-9209-3000F169B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00" y="6553200"/>
            <a:ext cx="4970264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898989"/>
                </a:solidFill>
              </a:rPr>
              <a:t>Tanenbaum, Modern Operating Systems</a:t>
            </a:r>
            <a:endParaRPr lang="en-US" altLang="en-US" sz="12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72872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D6D605B-8A05-A94A-B4F3-AEA2D8C42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 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19AA51-7BA5-BA4E-8B0C-F9F70CBEE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Contents of this class presentation has been taken from various sources. Thanks are due to the original content creators: </a:t>
            </a:r>
          </a:p>
          <a:p>
            <a:pPr lvl="1"/>
            <a:r>
              <a:rPr lang="en-US" sz="2000" dirty="0">
                <a:solidFill>
                  <a:schemeClr val="dk1"/>
                </a:solidFill>
                <a:ea typeface="Gill Sans"/>
                <a:sym typeface="Gill Sans"/>
              </a:rPr>
              <a:t>CS162, Operating System and Systems Programming</a:t>
            </a:r>
            <a:r>
              <a:rPr lang="en-US" sz="2000" dirty="0"/>
              <a:t>, University of California, Berkeley</a:t>
            </a:r>
          </a:p>
          <a:p>
            <a:pPr lvl="1"/>
            <a:r>
              <a:rPr lang="en-US" sz="2000" dirty="0">
                <a:solidFill>
                  <a:schemeClr val="dk1"/>
                </a:solidFill>
              </a:rPr>
              <a:t>Book: Modern Operating Systems by Andrew Tanenbaum and Herbert Bos</a:t>
            </a:r>
            <a:endParaRPr lang="en-US" sz="2000" dirty="0">
              <a:solidFill>
                <a:schemeClr val="dk1"/>
              </a:solidFill>
              <a:sym typeface="Gill Sans"/>
            </a:endParaRPr>
          </a:p>
          <a:p>
            <a:pPr lvl="1"/>
            <a:r>
              <a:rPr lang="en-US" sz="2000" dirty="0">
                <a:solidFill>
                  <a:schemeClr val="dk1"/>
                </a:solidFill>
                <a:sym typeface="Gill Sans"/>
              </a:rPr>
              <a:t>Book: Operating System Concepts, 10th Edition, by </a:t>
            </a:r>
            <a:r>
              <a:rPr lang="en-US" sz="2000" dirty="0" err="1">
                <a:solidFill>
                  <a:schemeClr val="dk1"/>
                </a:solidFill>
                <a:sym typeface="Gill Sans"/>
              </a:rPr>
              <a:t>Silberschatz</a:t>
            </a:r>
            <a:r>
              <a:rPr lang="en-US" sz="2000" dirty="0">
                <a:solidFill>
                  <a:schemeClr val="dk1"/>
                </a:solidFill>
                <a:sym typeface="Gill Sans"/>
              </a:rPr>
              <a:t>, Galvin, and Gagne</a:t>
            </a:r>
          </a:p>
          <a:p>
            <a:pPr lvl="1"/>
            <a:endParaRPr lang="en-US" sz="2000" dirty="0">
              <a:solidFill>
                <a:schemeClr val="dk1"/>
              </a:solidFill>
            </a:endParaRPr>
          </a:p>
          <a:p>
            <a:pPr lvl="1"/>
            <a:endParaRPr lang="en-US" sz="2400" dirty="0">
              <a:solidFill>
                <a:schemeClr val="dk1"/>
              </a:solidFill>
              <a:ea typeface="Gill Sans"/>
              <a:sym typeface="Gill Sans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20071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83F67-6C7A-FF44-BFE4-1286EF7FB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Allocating Blocks to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49A2E-0D67-714E-86F6-DE96EC0A2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FF0000"/>
                </a:solidFill>
              </a:rPr>
              <a:t>Contiguous Allocation</a:t>
            </a:r>
          </a:p>
          <a:p>
            <a:r>
              <a:rPr lang="en-US" dirty="0"/>
              <a:t>Linked List Allocation</a:t>
            </a:r>
          </a:p>
          <a:p>
            <a:r>
              <a:rPr lang="en-US" dirty="0"/>
              <a:t>Linked list using table</a:t>
            </a:r>
          </a:p>
          <a:p>
            <a:r>
              <a:rPr lang="en-US" dirty="0" err="1"/>
              <a:t>i</a:t>
            </a:r>
            <a:r>
              <a:rPr lang="en-US" dirty="0"/>
              <a:t>-nodes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9D49605-72CD-BE43-9209-3000F169B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00" y="6553200"/>
            <a:ext cx="4970264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898989"/>
                </a:solidFill>
              </a:rPr>
              <a:t>Tanenbaum, Modern Operating Systems</a:t>
            </a:r>
            <a:endParaRPr lang="en-US" altLang="en-US" sz="12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60577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BBA84CD8-9BEA-C54A-ABDB-7BAA7D1C0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750" y="5359401"/>
            <a:ext cx="914400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6096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(a) Contiguous allocation of disk space for 7 files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(b) The state of the disk after files D and F have been removed.</a:t>
            </a:r>
          </a:p>
        </p:txBody>
      </p:sp>
      <p:pic>
        <p:nvPicPr>
          <p:cNvPr id="50181" name="Picture 6" descr="D:\b\b4\IBM\04-10.jpg">
            <a:extLst>
              <a:ext uri="{FF2B5EF4-FFF2-40B4-BE49-F238E27FC236}">
                <a16:creationId xmlns:a16="http://schemas.microsoft.com/office/drawing/2014/main" id="{98A7EE4B-52F3-054F-9F28-BA02B8EBD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725" y="1376363"/>
            <a:ext cx="725805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6AD12D-7DC5-4143-AEB6-9530DE898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Contiguous Allocation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1E29349-DDF6-7946-8EB3-A8607B4BB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00" y="6553200"/>
            <a:ext cx="4970264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898989"/>
                </a:solidFill>
              </a:rPr>
              <a:t>Tanenbaum, Modern Operating Systems</a:t>
            </a:r>
            <a:endParaRPr lang="en-US" altLang="en-US" sz="12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56033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9EC54-4D32-1543-B97E-04C27FC81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Contiguous Allocation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B3322-B5CF-EA4C-B1AD-972F4D943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Fragmentation – the main issue</a:t>
            </a:r>
          </a:p>
          <a:p>
            <a:r>
              <a:rPr lang="en-US" dirty="0"/>
              <a:t>Used in CD-ROMs</a:t>
            </a:r>
          </a:p>
        </p:txBody>
      </p:sp>
    </p:spTree>
    <p:extLst>
      <p:ext uri="{BB962C8B-B14F-4D97-AF65-F5344CB8AC3E}">
        <p14:creationId xmlns:p14="http://schemas.microsoft.com/office/powerpoint/2010/main" val="257163848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83F67-6C7A-FF44-BFE4-1286EF7FB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Allocating Blocks to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49A2E-0D67-714E-86F6-DE96EC0A2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Contiguous Allocation</a:t>
            </a:r>
          </a:p>
          <a:p>
            <a:r>
              <a:rPr lang="en-US" sz="3200" dirty="0">
                <a:solidFill>
                  <a:srgbClr val="FF0000"/>
                </a:solidFill>
              </a:rPr>
              <a:t>Linked List Allocation</a:t>
            </a:r>
          </a:p>
          <a:p>
            <a:r>
              <a:rPr lang="en-US" dirty="0"/>
              <a:t>Linked list using table</a:t>
            </a:r>
          </a:p>
          <a:p>
            <a:r>
              <a:rPr lang="en-US" dirty="0" err="1"/>
              <a:t>i</a:t>
            </a:r>
            <a:r>
              <a:rPr lang="en-US" dirty="0"/>
              <a:t>-nodes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9D49605-72CD-BE43-9209-3000F169B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00" y="6553200"/>
            <a:ext cx="4970264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898989"/>
                </a:solidFill>
              </a:rPr>
              <a:t>Tanenbaum, Modern Operating Systems</a:t>
            </a:r>
            <a:endParaRPr lang="en-US" altLang="en-US" sz="12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71473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DC98C36A-81A6-7540-A576-CDF19B6B42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8451" y="5557150"/>
            <a:ext cx="6588224" cy="766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</a:bodyPr>
          <a:lstStyle>
            <a:lvl1pPr marL="609600" indent="-609600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285750" indent="-285750" eaLnBrk="1" hangingPunct="1">
              <a:lnSpc>
                <a:spcPct val="90000"/>
              </a:lnSpc>
              <a:spcBef>
                <a:spcPct val="30000"/>
              </a:spcBef>
              <a:buClr>
                <a:schemeClr val="accent1">
                  <a:lumMod val="50000"/>
                </a:schemeClr>
              </a:buClr>
              <a:buSzPct val="120000"/>
              <a:buChar char="•"/>
            </a:pPr>
            <a:r>
              <a:rPr lang="en-US" alt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Storing a file as a linked list of disk block</a:t>
            </a:r>
          </a:p>
          <a:p>
            <a:pPr marL="285750" indent="-285750" eaLnBrk="1" hangingPunct="1">
              <a:lnSpc>
                <a:spcPct val="90000"/>
              </a:lnSpc>
              <a:spcBef>
                <a:spcPct val="30000"/>
              </a:spcBef>
              <a:buClr>
                <a:schemeClr val="accent1">
                  <a:lumMod val="50000"/>
                </a:schemeClr>
              </a:buClr>
              <a:buSzPct val="120000"/>
              <a:buChar char="•"/>
            </a:pPr>
            <a:r>
              <a:rPr lang="en-US" alt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Slow random access</a:t>
            </a:r>
          </a:p>
          <a:p>
            <a:pPr marL="285750" indent="-285750" eaLnBrk="1" hangingPunct="1">
              <a:lnSpc>
                <a:spcPct val="90000"/>
              </a:lnSpc>
              <a:spcBef>
                <a:spcPct val="30000"/>
              </a:spcBef>
              <a:buClr>
                <a:schemeClr val="accent1">
                  <a:lumMod val="50000"/>
                </a:schemeClr>
              </a:buClr>
              <a:buSzPct val="120000"/>
              <a:buChar char="•"/>
            </a:pPr>
            <a:r>
              <a:rPr lang="en-US" alt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No fragmentation</a:t>
            </a:r>
          </a:p>
          <a:p>
            <a:pPr marL="285750" indent="-285750" eaLnBrk="1" hangingPunct="1">
              <a:lnSpc>
                <a:spcPct val="90000"/>
              </a:lnSpc>
              <a:spcBef>
                <a:spcPct val="30000"/>
              </a:spcBef>
              <a:buClr>
                <a:schemeClr val="accent1">
                  <a:lumMod val="50000"/>
                </a:schemeClr>
              </a:buClr>
              <a:buSzPct val="120000"/>
              <a:buChar char="•"/>
            </a:pPr>
            <a:endParaRPr lang="en-US" alt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2229" name="Picture 6" descr="D:\b\b4\IBM\04-11.jpg">
            <a:extLst>
              <a:ext uri="{FF2B5EF4-FFF2-40B4-BE49-F238E27FC236}">
                <a16:creationId xmlns:a16="http://schemas.microsoft.com/office/drawing/2014/main" id="{F175E523-2803-344E-AE0A-52297C72F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763" y="937207"/>
            <a:ext cx="5943600" cy="427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B1295D-835E-7A44-B31F-05854E391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Allocation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32E8F1FC-1EBA-4448-929B-F7B77405A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00" y="6553200"/>
            <a:ext cx="4970264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898989"/>
                </a:solidFill>
              </a:rPr>
              <a:t>Tanenbaum, Modern Operating Systems</a:t>
            </a:r>
            <a:endParaRPr lang="en-US" altLang="en-US" sz="12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80088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83F67-6C7A-FF44-BFE4-1286EF7FB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Allocating Blocks to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49A2E-0D67-714E-86F6-DE96EC0A2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Contiguous Allocation</a:t>
            </a:r>
          </a:p>
          <a:p>
            <a:r>
              <a:rPr lang="en-US" dirty="0"/>
              <a:t>Linked List Allocation</a:t>
            </a:r>
          </a:p>
          <a:p>
            <a:r>
              <a:rPr lang="en-US" sz="3200" dirty="0">
                <a:solidFill>
                  <a:srgbClr val="FF0000"/>
                </a:solidFill>
              </a:rPr>
              <a:t>Linked list using table – </a:t>
            </a:r>
            <a:r>
              <a:rPr lang="en-US" sz="3200" dirty="0">
                <a:solidFill>
                  <a:srgbClr val="C00000"/>
                </a:solidFill>
              </a:rPr>
              <a:t>File Allocation Table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</a:p>
          <a:p>
            <a:r>
              <a:rPr lang="en-US" dirty="0" err="1"/>
              <a:t>i</a:t>
            </a:r>
            <a:r>
              <a:rPr lang="en-US" dirty="0"/>
              <a:t>-nodes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9D49605-72CD-BE43-9209-3000F169B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00" y="6553200"/>
            <a:ext cx="4970264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898989"/>
                </a:solidFill>
              </a:rPr>
              <a:t>Tanenbaum, Modern Operating Systems</a:t>
            </a:r>
            <a:endParaRPr lang="en-US" altLang="en-US" sz="12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648356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FDF06-0387-46E5-8CE9-905A5FBA6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5616" y="2430671"/>
            <a:ext cx="7772400" cy="1470025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FAT: File Allocation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FD901-E899-4766-AA78-DA3F7C23E3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MS-DOS, 1977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Still widely used!</a:t>
            </a:r>
          </a:p>
        </p:txBody>
      </p:sp>
    </p:spTree>
    <p:extLst>
      <p:ext uri="{BB962C8B-B14F-4D97-AF65-F5344CB8AC3E}">
        <p14:creationId xmlns:p14="http://schemas.microsoft.com/office/powerpoint/2010/main" val="881748786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58F10-48D8-7844-A80E-6F8E884A1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Allocation Table (FAT)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1B906-3607-5243-8ABB-0AE96765E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file system popularized by MS-DOS</a:t>
            </a:r>
          </a:p>
          <a:p>
            <a:pPr lvl="1"/>
            <a:r>
              <a:rPr lang="en-US" dirty="0"/>
              <a:t>First introduced in 1977</a:t>
            </a:r>
          </a:p>
          <a:p>
            <a:pPr lvl="1"/>
            <a:r>
              <a:rPr lang="en-US" dirty="0"/>
              <a:t>Most devices today use the FAT32 spec from 1996</a:t>
            </a:r>
          </a:p>
          <a:p>
            <a:pPr lvl="1"/>
            <a:r>
              <a:rPr lang="en-US" dirty="0"/>
              <a:t>FAT12, FAT16, VFAT, FAT32, etc.</a:t>
            </a:r>
          </a:p>
          <a:p>
            <a:r>
              <a:rPr lang="en-US" dirty="0"/>
              <a:t>Still quite popular today</a:t>
            </a:r>
          </a:p>
          <a:p>
            <a:pPr lvl="1"/>
            <a:r>
              <a:rPr lang="en-US" dirty="0"/>
              <a:t>Default format for USB sticks and memory cards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88271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732C8-9ED7-EB41-9FCA-5E7F60A6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 using a table in memory - FAT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12230-B8C6-9246-81BB-2698D003C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File Allocation Table</a:t>
            </a:r>
          </a:p>
          <a:p>
            <a:r>
              <a:rPr lang="en-US" sz="2000" dirty="0"/>
              <a:t>Table has one entry for each block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A33A70-526E-B149-A719-41C854DA5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674" y="2108200"/>
            <a:ext cx="5357589" cy="4167014"/>
          </a:xfrm>
          <a:prstGeom prst="rect">
            <a:avLst/>
          </a:prstGeom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1D647E8C-93D5-684E-A2AE-845C05015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00" y="6553200"/>
            <a:ext cx="4970264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 b="1" dirty="0">
                <a:solidFill>
                  <a:srgbClr val="898989"/>
                </a:solidFill>
              </a:rPr>
              <a:t>Operatin</a:t>
            </a:r>
            <a:r>
              <a:rPr lang="en-US" altLang="en-US" sz="1200" dirty="0">
                <a:solidFill>
                  <a:srgbClr val="898989"/>
                </a:solidFill>
              </a:rPr>
              <a:t>g System </a:t>
            </a:r>
            <a:r>
              <a:rPr lang="en-US" altLang="en-US" sz="1200" dirty="0" err="1">
                <a:solidFill>
                  <a:srgbClr val="898989"/>
                </a:solidFill>
              </a:rPr>
              <a:t>Conecpts</a:t>
            </a:r>
            <a:r>
              <a:rPr lang="en-US" altLang="en-US" sz="1200" dirty="0">
                <a:solidFill>
                  <a:srgbClr val="898989"/>
                </a:solidFill>
              </a:rPr>
              <a:t>: </a:t>
            </a:r>
            <a:r>
              <a:rPr lang="en-US" altLang="en-US" sz="1200" dirty="0" err="1">
                <a:solidFill>
                  <a:srgbClr val="898989"/>
                </a:solidFill>
              </a:rPr>
              <a:t>Silberschatz</a:t>
            </a:r>
            <a:r>
              <a:rPr lang="en-US" altLang="en-US" sz="1200" dirty="0">
                <a:solidFill>
                  <a:srgbClr val="898989"/>
                </a:solidFill>
              </a:rPr>
              <a:t>, Galvin, Gagne</a:t>
            </a:r>
            <a:endParaRPr lang="en-US" altLang="en-US" sz="1200" b="1" dirty="0">
              <a:solidFill>
                <a:srgbClr val="898989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500B6C-BB2C-8E4E-A78E-E1C64C1A8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5621727"/>
            <a:ext cx="24014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566850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98411" y="5516779"/>
            <a:ext cx="794432" cy="7597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Super Block</a:t>
            </a:r>
          </a:p>
        </p:txBody>
      </p:sp>
      <p:sp>
        <p:nvSpPr>
          <p:cNvPr id="6" name="Rectangle 5"/>
          <p:cNvSpPr/>
          <p:nvPr/>
        </p:nvSpPr>
        <p:spPr>
          <a:xfrm>
            <a:off x="3752631" y="5516737"/>
            <a:ext cx="650541" cy="7593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3301" y="5710286"/>
            <a:ext cx="635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Disk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720138" y="5516780"/>
            <a:ext cx="244644" cy="759740"/>
          </a:xfrm>
          <a:prstGeom prst="rect">
            <a:avLst/>
          </a:prstGeom>
          <a:solidFill>
            <a:srgbClr val="00B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974388" y="5516823"/>
            <a:ext cx="244644" cy="759740"/>
          </a:xfrm>
          <a:prstGeom prst="rect">
            <a:avLst/>
          </a:prstGeom>
          <a:solidFill>
            <a:srgbClr val="00B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222072" y="5516823"/>
            <a:ext cx="244644" cy="759740"/>
          </a:xfrm>
          <a:prstGeom prst="rect">
            <a:avLst/>
          </a:prstGeom>
          <a:solidFill>
            <a:srgbClr val="00B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476322" y="5516866"/>
            <a:ext cx="244644" cy="759740"/>
          </a:xfrm>
          <a:prstGeom prst="rect">
            <a:avLst/>
          </a:prstGeom>
          <a:solidFill>
            <a:srgbClr val="00B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31331" y="5516737"/>
            <a:ext cx="244644" cy="759740"/>
          </a:xfrm>
          <a:prstGeom prst="rect">
            <a:avLst/>
          </a:prstGeom>
          <a:solidFill>
            <a:srgbClr val="00B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985581" y="5516780"/>
            <a:ext cx="244644" cy="759740"/>
          </a:xfrm>
          <a:prstGeom prst="rect">
            <a:avLst/>
          </a:prstGeom>
          <a:solidFill>
            <a:srgbClr val="00B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233265" y="5516780"/>
            <a:ext cx="244644" cy="759740"/>
          </a:xfrm>
          <a:prstGeom prst="rect">
            <a:avLst/>
          </a:prstGeom>
          <a:solidFill>
            <a:srgbClr val="00B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487515" y="5516823"/>
            <a:ext cx="244644" cy="759740"/>
          </a:xfrm>
          <a:prstGeom prst="rect">
            <a:avLst/>
          </a:prstGeom>
          <a:solidFill>
            <a:srgbClr val="00B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403172" y="5516737"/>
            <a:ext cx="650541" cy="7593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032989" y="5516737"/>
            <a:ext cx="650541" cy="7593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683530" y="5516737"/>
            <a:ext cx="650541" cy="7593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334315" y="5516737"/>
            <a:ext cx="650541" cy="7593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984856" y="5516737"/>
            <a:ext cx="650541" cy="7593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614673" y="5516737"/>
            <a:ext cx="650541" cy="7593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265214" y="5516737"/>
            <a:ext cx="650541" cy="7593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ular Callout 30"/>
          <p:cNvSpPr/>
          <p:nvPr/>
        </p:nvSpPr>
        <p:spPr>
          <a:xfrm>
            <a:off x="175775" y="158890"/>
            <a:ext cx="5355756" cy="1533433"/>
          </a:xfrm>
          <a:prstGeom prst="wedgeRectCallout">
            <a:avLst>
              <a:gd name="adj1" fmla="val -33619"/>
              <a:gd name="adj2" fmla="val 293086"/>
            </a:avLst>
          </a:prstGeom>
          <a:solidFill>
            <a:schemeClr val="accent1">
              <a:lumMod val="50000"/>
            </a:schemeClr>
          </a:solidFill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Stores basic info about the file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FAT version, location of boot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Total number of blocks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Index of the root directory in the FAT</a:t>
            </a:r>
          </a:p>
        </p:txBody>
      </p:sp>
      <p:sp>
        <p:nvSpPr>
          <p:cNvPr id="32" name="Right Brace 31"/>
          <p:cNvSpPr/>
          <p:nvPr/>
        </p:nvSpPr>
        <p:spPr>
          <a:xfrm rot="16200000">
            <a:off x="2523298" y="4266816"/>
            <a:ext cx="391886" cy="1984892"/>
          </a:xfrm>
          <a:prstGeom prst="rightBrac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Right Brace 32"/>
          <p:cNvSpPr/>
          <p:nvPr/>
        </p:nvSpPr>
        <p:spPr>
          <a:xfrm rot="16200000">
            <a:off x="6153937" y="2731273"/>
            <a:ext cx="391886" cy="5055977"/>
          </a:xfrm>
          <a:prstGeom prst="rightBrac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Rectangular Callout 33"/>
          <p:cNvSpPr/>
          <p:nvPr/>
        </p:nvSpPr>
        <p:spPr>
          <a:xfrm>
            <a:off x="3672002" y="3534770"/>
            <a:ext cx="5355756" cy="1394346"/>
          </a:xfrm>
          <a:prstGeom prst="wedgeRectCallout">
            <a:avLst>
              <a:gd name="adj1" fmla="val -2275"/>
              <a:gd name="adj2" fmla="val 64352"/>
            </a:avLst>
          </a:prstGeom>
          <a:solidFill>
            <a:schemeClr val="bg1">
              <a:lumMod val="50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Store file and directory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Each block is a fixed size (4KB – 64KB)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Files may span multiple blocks</a:t>
            </a:r>
          </a:p>
        </p:txBody>
      </p:sp>
      <p:sp>
        <p:nvSpPr>
          <p:cNvPr id="36" name="Rectangular Callout 35"/>
          <p:cNvSpPr/>
          <p:nvPr/>
        </p:nvSpPr>
        <p:spPr>
          <a:xfrm>
            <a:off x="1398581" y="1831075"/>
            <a:ext cx="5842976" cy="1394346"/>
          </a:xfrm>
          <a:prstGeom prst="wedgeRectCallout">
            <a:avLst>
              <a:gd name="adj1" fmla="val -26971"/>
              <a:gd name="adj2" fmla="val 176424"/>
            </a:avLst>
          </a:prstGeom>
          <a:solidFill>
            <a:srgbClr val="00B050"/>
          </a:solidFill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File allocation table (FAT)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Marks which blocks are free or in-use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Linked-list structure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to manage large files</a:t>
            </a:r>
          </a:p>
        </p:txBody>
      </p:sp>
    </p:spTree>
    <p:extLst>
      <p:ext uri="{BB962C8B-B14F-4D97-AF65-F5344CB8AC3E}">
        <p14:creationId xmlns:p14="http://schemas.microsoft.com/office/powerpoint/2010/main" val="677983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55FC2-518F-E84F-89B5-35C7CC7851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92" y="1988840"/>
            <a:ext cx="7992888" cy="1470025"/>
          </a:xfrm>
        </p:spPr>
        <p:txBody>
          <a:bodyPr/>
          <a:lstStyle/>
          <a:p>
            <a:r>
              <a:rPr lang="en-US" dirty="0"/>
              <a:t>File System - Data Structure (Unix/Linux)</a:t>
            </a:r>
          </a:p>
        </p:txBody>
      </p:sp>
    </p:spTree>
    <p:extLst>
      <p:ext uri="{BB962C8B-B14F-4D97-AF65-F5344CB8AC3E}">
        <p14:creationId xmlns:p14="http://schemas.microsoft.com/office/powerpoint/2010/main" val="2301650651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Box 146"/>
          <p:cNvSpPr txBox="1"/>
          <p:nvPr/>
        </p:nvSpPr>
        <p:spPr>
          <a:xfrm>
            <a:off x="4011032" y="3393696"/>
            <a:ext cx="152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4623776" y="3393696"/>
            <a:ext cx="152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5318152" y="3393696"/>
            <a:ext cx="152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5929400" y="3393696"/>
            <a:ext cx="152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6569881" y="3393696"/>
            <a:ext cx="152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7218636" y="3393696"/>
            <a:ext cx="152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7863119" y="3393696"/>
            <a:ext cx="152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8514045" y="3393696"/>
            <a:ext cx="152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89" name="Content Placeholder 2"/>
          <p:cNvSpPr>
            <a:spLocks noGrp="1"/>
          </p:cNvSpPr>
          <p:nvPr>
            <p:ph idx="4294967295"/>
          </p:nvPr>
        </p:nvSpPr>
        <p:spPr>
          <a:xfrm>
            <a:off x="3944938" y="141288"/>
            <a:ext cx="5199062" cy="30686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Directories are special files</a:t>
            </a:r>
          </a:p>
          <a:p>
            <a:pPr lvl="1"/>
            <a:r>
              <a:rPr lang="en-US" dirty="0"/>
              <a:t>File contains a list of entries inside the directory</a:t>
            </a:r>
          </a:p>
          <a:p>
            <a:r>
              <a:rPr lang="en-US" dirty="0"/>
              <a:t>Possible values for FAT entries: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0 – entry is empty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 – reserved by the OS</a:t>
            </a:r>
          </a:p>
          <a:p>
            <a:pPr lvl="1"/>
            <a:r>
              <a:rPr lang="en-US" dirty="0"/>
              <a:t>1 &lt; N &lt; 0xFFFF – next block in a chain</a:t>
            </a:r>
          </a:p>
          <a:p>
            <a:pPr lvl="1"/>
            <a:r>
              <a:rPr lang="en-US" dirty="0"/>
              <a:t>0xFFFF – end of a chain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98411" y="3736228"/>
            <a:ext cx="794432" cy="7597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Super Block</a:t>
            </a:r>
          </a:p>
        </p:txBody>
      </p:sp>
      <p:sp>
        <p:nvSpPr>
          <p:cNvPr id="6" name="Rectangle 5"/>
          <p:cNvSpPr/>
          <p:nvPr/>
        </p:nvSpPr>
        <p:spPr>
          <a:xfrm>
            <a:off x="3752631" y="3736186"/>
            <a:ext cx="650541" cy="7593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3301" y="3929735"/>
            <a:ext cx="635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Disk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720138" y="3736229"/>
            <a:ext cx="244644" cy="7597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974388" y="3736272"/>
            <a:ext cx="244644" cy="7597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222072" y="3736272"/>
            <a:ext cx="244644" cy="7597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476322" y="3736315"/>
            <a:ext cx="244644" cy="7597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31331" y="3736186"/>
            <a:ext cx="244644" cy="7597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985581" y="3736229"/>
            <a:ext cx="244644" cy="7597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233265" y="3736229"/>
            <a:ext cx="244644" cy="7597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487515" y="3736272"/>
            <a:ext cx="244644" cy="7597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403172" y="3736186"/>
            <a:ext cx="650541" cy="7593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032989" y="3736186"/>
            <a:ext cx="650541" cy="7593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683530" y="3736186"/>
            <a:ext cx="650541" cy="7593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334315" y="3736186"/>
            <a:ext cx="650541" cy="7593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984856" y="3736186"/>
            <a:ext cx="650541" cy="7593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614673" y="3736186"/>
            <a:ext cx="650541" cy="7593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265214" y="3736186"/>
            <a:ext cx="650541" cy="7593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5" name="Picture 2" descr="D:\Pictures\soft-scraps icons\Folder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3" y="790367"/>
            <a:ext cx="629977" cy="62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" descr="D:\Pictures\soft-scraps icons\Document Text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202" y="2289217"/>
            <a:ext cx="697717" cy="697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177300" y="1334595"/>
            <a:ext cx="502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C:\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218845" y="211058"/>
            <a:ext cx="1184428" cy="928672"/>
            <a:chOff x="1218845" y="211058"/>
            <a:chExt cx="1184428" cy="928672"/>
          </a:xfrm>
        </p:grpSpPr>
        <p:pic>
          <p:nvPicPr>
            <p:cNvPr id="38" name="Picture 2" descr="D:\Pictures\soft-scraps icons\Folder-0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6072" y="211058"/>
              <a:ext cx="629977" cy="629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1218845" y="739620"/>
              <a:ext cx="11844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Windows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425142" y="1253550"/>
            <a:ext cx="774636" cy="971717"/>
            <a:chOff x="1425142" y="1253550"/>
            <a:chExt cx="774636" cy="971717"/>
          </a:xfrm>
        </p:grpSpPr>
        <p:pic>
          <p:nvPicPr>
            <p:cNvPr id="39" name="Picture 2" descr="D:\Pictures\soft-scraps icons\Folder-0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6072" y="1253550"/>
              <a:ext cx="629977" cy="629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/>
            <p:cNvSpPr txBox="1"/>
            <p:nvPr/>
          </p:nvSpPr>
          <p:spPr>
            <a:xfrm>
              <a:off x="1425142" y="1825157"/>
              <a:ext cx="7746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Users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842962" y="183762"/>
            <a:ext cx="688594" cy="688594"/>
            <a:chOff x="6581088" y="526057"/>
            <a:chExt cx="3251200" cy="3251201"/>
          </a:xfrm>
        </p:grpSpPr>
        <p:pic>
          <p:nvPicPr>
            <p:cNvPr id="44" name="Picture 5" descr="D:\Pictures\soft-scraps icons\Document Blank-0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1088" y="526057"/>
              <a:ext cx="3251200" cy="3251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" descr="D:\Pictures\soft-scraps icons\Gear-0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5491" y="1100287"/>
              <a:ext cx="2142393" cy="2142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6" name="Elbow Connector 45"/>
          <p:cNvCxnSpPr>
            <a:stCxn id="35" idx="3"/>
            <a:endCxn id="38" idx="1"/>
          </p:cNvCxnSpPr>
          <p:nvPr/>
        </p:nvCxnSpPr>
        <p:spPr>
          <a:xfrm flipV="1">
            <a:off x="743320" y="526047"/>
            <a:ext cx="752752" cy="579309"/>
          </a:xfrm>
          <a:prstGeom prst="bentConnector3">
            <a:avLst>
              <a:gd name="adj1" fmla="val 50000"/>
            </a:avLst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35" idx="3"/>
            <a:endCxn id="39" idx="1"/>
          </p:cNvCxnSpPr>
          <p:nvPr/>
        </p:nvCxnSpPr>
        <p:spPr>
          <a:xfrm>
            <a:off x="743320" y="1105356"/>
            <a:ext cx="752752" cy="463183"/>
          </a:xfrm>
          <a:prstGeom prst="bentConnector3">
            <a:avLst>
              <a:gd name="adj1" fmla="val 50000"/>
            </a:avLst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35" idx="3"/>
            <a:endCxn id="37" idx="1"/>
          </p:cNvCxnSpPr>
          <p:nvPr/>
        </p:nvCxnSpPr>
        <p:spPr>
          <a:xfrm>
            <a:off x="743320" y="1105356"/>
            <a:ext cx="718882" cy="1532720"/>
          </a:xfrm>
          <a:prstGeom prst="bentConnector3">
            <a:avLst>
              <a:gd name="adj1" fmla="val 50000"/>
            </a:avLst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38" idx="3"/>
            <a:endCxn id="44" idx="1"/>
          </p:cNvCxnSpPr>
          <p:nvPr/>
        </p:nvCxnSpPr>
        <p:spPr>
          <a:xfrm>
            <a:off x="2126049" y="526047"/>
            <a:ext cx="716913" cy="2012"/>
          </a:xfrm>
          <a:prstGeom prst="bentConnector3">
            <a:avLst>
              <a:gd name="adj1" fmla="val 50000"/>
            </a:avLst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2729567" y="3735757"/>
            <a:ext cx="244644" cy="7597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983307" y="3736272"/>
            <a:ext cx="244644" cy="7597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66021" y="3383973"/>
            <a:ext cx="152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020271" y="3383973"/>
            <a:ext cx="152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256277" y="3383973"/>
            <a:ext cx="152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510527" y="3383973"/>
            <a:ext cx="152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791086" y="3383973"/>
            <a:ext cx="152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045336" y="3383973"/>
            <a:ext cx="152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281342" y="3383973"/>
            <a:ext cx="152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535592" y="3383973"/>
            <a:ext cx="152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pic>
        <p:nvPicPr>
          <p:cNvPr id="80" name="Picture 2" descr="D:\Pictures\soft-scraps icons\Folder-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847" y="3871553"/>
            <a:ext cx="517542" cy="51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D:\Pictures\soft-scraps icons\Folder-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167" y="3871553"/>
            <a:ext cx="517542" cy="51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3" descr="D:\Pictures\soft-scraps icons\Document Text-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302" y="3875306"/>
            <a:ext cx="510037" cy="51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5" name="Group 84"/>
          <p:cNvGrpSpPr/>
          <p:nvPr/>
        </p:nvGrpSpPr>
        <p:grpSpPr>
          <a:xfrm>
            <a:off x="7670932" y="3868886"/>
            <a:ext cx="522876" cy="522876"/>
            <a:chOff x="6581088" y="526057"/>
            <a:chExt cx="3251200" cy="3251201"/>
          </a:xfrm>
        </p:grpSpPr>
        <p:pic>
          <p:nvPicPr>
            <p:cNvPr id="86" name="Picture 5" descr="D:\Pictures\soft-scraps icons\Document Blank-01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1088" y="526057"/>
              <a:ext cx="3251200" cy="3251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4" descr="D:\Pictures\soft-scraps icons\Gear-01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5491" y="1100287"/>
              <a:ext cx="2142393" cy="2142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8" name="Elbow Connector 97"/>
          <p:cNvCxnSpPr>
            <a:stCxn id="19" idx="2"/>
            <a:endCxn id="20" idx="2"/>
          </p:cNvCxnSpPr>
          <p:nvPr/>
        </p:nvCxnSpPr>
        <p:spPr>
          <a:xfrm rot="5400000" flipH="1" flipV="1">
            <a:off x="2726083" y="4368486"/>
            <a:ext cx="129" cy="255009"/>
          </a:xfrm>
          <a:prstGeom prst="bentConnector3">
            <a:avLst>
              <a:gd name="adj1" fmla="val -272426357"/>
            </a:avLst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ular Callout 30"/>
          <p:cNvSpPr/>
          <p:nvPr/>
        </p:nvSpPr>
        <p:spPr>
          <a:xfrm>
            <a:off x="183713" y="5089683"/>
            <a:ext cx="2080638" cy="697944"/>
          </a:xfrm>
          <a:prstGeom prst="wedgeRectCallout">
            <a:avLst>
              <a:gd name="adj1" fmla="val -10451"/>
              <a:gd name="adj2" fmla="val -122638"/>
            </a:avLst>
          </a:prstGeom>
          <a:solidFill>
            <a:schemeClr val="tx2"/>
          </a:solidFill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Root directory index = 2</a:t>
            </a:r>
          </a:p>
        </p:txBody>
      </p:sp>
      <p:pic>
        <p:nvPicPr>
          <p:cNvPr id="119" name="Picture 3" descr="D:\Pictures\soft-scraps icons\Document Text-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487" y="3875306"/>
            <a:ext cx="510037" cy="51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3" descr="D:\Pictures\soft-scraps icons\Document Text-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117" y="3875306"/>
            <a:ext cx="510037" cy="51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Rectangle 126"/>
          <p:cNvSpPr/>
          <p:nvPr/>
        </p:nvSpPr>
        <p:spPr>
          <a:xfrm>
            <a:off x="2225195" y="3739479"/>
            <a:ext cx="244644" cy="7597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2478935" y="3739994"/>
            <a:ext cx="244644" cy="7597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1719987" y="3737890"/>
            <a:ext cx="244644" cy="7597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1973727" y="3738405"/>
            <a:ext cx="244644" cy="7597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33" name="Elbow Connector 132"/>
          <p:cNvCxnSpPr>
            <a:stCxn id="54" idx="0"/>
            <a:endCxn id="55" idx="0"/>
          </p:cNvCxnSpPr>
          <p:nvPr/>
        </p:nvCxnSpPr>
        <p:spPr>
          <a:xfrm rot="16200000" flipH="1">
            <a:off x="2978501" y="3609144"/>
            <a:ext cx="515" cy="253740"/>
          </a:xfrm>
          <a:prstGeom prst="bentConnector3">
            <a:avLst>
              <a:gd name="adj1" fmla="val -84139029"/>
            </a:avLst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Down Arrow 145"/>
          <p:cNvSpPr/>
          <p:nvPr/>
        </p:nvSpPr>
        <p:spPr>
          <a:xfrm rot="1969089">
            <a:off x="4779730" y="3413664"/>
            <a:ext cx="491319" cy="641445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3235400" y="3733170"/>
            <a:ext cx="244644" cy="7597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3496986" y="3729448"/>
            <a:ext cx="244644" cy="75974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809527" y="3871553"/>
            <a:ext cx="532154" cy="517542"/>
            <a:chOff x="3809527" y="3871553"/>
            <a:chExt cx="532154" cy="517542"/>
          </a:xfrm>
        </p:grpSpPr>
        <p:pic>
          <p:nvPicPr>
            <p:cNvPr id="79" name="Picture 2" descr="D:\Pictures\soft-scraps icons\Folder-01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9527" y="3871553"/>
              <a:ext cx="517542" cy="517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" name="TextBox 87"/>
            <p:cNvSpPr txBox="1"/>
            <p:nvPr/>
          </p:nvSpPr>
          <p:spPr>
            <a:xfrm>
              <a:off x="3839619" y="3961237"/>
              <a:ext cx="5020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C:\</a:t>
              </a:r>
            </a:p>
          </p:txBody>
        </p:sp>
      </p:grpSp>
      <p:sp>
        <p:nvSpPr>
          <p:cNvPr id="83" name="Rectangular Callout 82"/>
          <p:cNvSpPr/>
          <p:nvPr/>
        </p:nvSpPr>
        <p:spPr>
          <a:xfrm>
            <a:off x="3367995" y="4701820"/>
            <a:ext cx="3900314" cy="2043310"/>
          </a:xfrm>
          <a:prstGeom prst="wedgeRectCallout">
            <a:avLst>
              <a:gd name="adj1" fmla="val -33540"/>
              <a:gd name="adj2" fmla="val -68275"/>
            </a:avLst>
          </a:prstGeom>
          <a:solidFill>
            <a:schemeClr val="accent1"/>
          </a:solidFill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32" name="Table 1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395381"/>
              </p:ext>
            </p:extLst>
          </p:nvPr>
        </p:nvGraphicFramePr>
        <p:xfrm>
          <a:off x="3527366" y="4790876"/>
          <a:ext cx="3508123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46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5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6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53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5643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Dir</a:t>
                      </a: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rwx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Windows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rwx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rwx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pagefile.sys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3609837" y="5584590"/>
            <a:ext cx="3241863" cy="263888"/>
            <a:chOff x="3609837" y="5584590"/>
            <a:chExt cx="3241863" cy="263888"/>
          </a:xfrm>
        </p:grpSpPr>
        <p:sp>
          <p:nvSpPr>
            <p:cNvPr id="10" name="Rectangle 9"/>
            <p:cNvSpPr/>
            <p:nvPr/>
          </p:nvSpPr>
          <p:spPr>
            <a:xfrm>
              <a:off x="3609837" y="5596864"/>
              <a:ext cx="1013939" cy="251614"/>
            </a:xfrm>
            <a:prstGeom prst="rect">
              <a:avLst/>
            </a:prstGeom>
            <a:solidFill>
              <a:srgbClr val="E9ED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907392" y="5596864"/>
              <a:ext cx="563638" cy="251614"/>
            </a:xfrm>
            <a:prstGeom prst="rect">
              <a:avLst/>
            </a:prstGeom>
            <a:solidFill>
              <a:srgbClr val="E9ED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621709" y="5584590"/>
              <a:ext cx="563638" cy="251614"/>
            </a:xfrm>
            <a:prstGeom prst="rect">
              <a:avLst/>
            </a:prstGeom>
            <a:solidFill>
              <a:srgbClr val="E9ED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288062" y="5596864"/>
              <a:ext cx="563638" cy="251614"/>
            </a:xfrm>
            <a:prstGeom prst="rect">
              <a:avLst/>
            </a:prstGeom>
            <a:solidFill>
              <a:srgbClr val="E9ED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609836" y="6337471"/>
            <a:ext cx="3241864" cy="270493"/>
            <a:chOff x="3609836" y="6337471"/>
            <a:chExt cx="3241864" cy="270493"/>
          </a:xfrm>
        </p:grpSpPr>
        <p:sp>
          <p:nvSpPr>
            <p:cNvPr id="91" name="Rectangle 90"/>
            <p:cNvSpPr/>
            <p:nvPr/>
          </p:nvSpPr>
          <p:spPr>
            <a:xfrm>
              <a:off x="3609836" y="6356350"/>
              <a:ext cx="1121724" cy="251614"/>
            </a:xfrm>
            <a:prstGeom prst="rect">
              <a:avLst/>
            </a:prstGeom>
            <a:solidFill>
              <a:srgbClr val="E9ED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4907392" y="6349745"/>
              <a:ext cx="563638" cy="251614"/>
            </a:xfrm>
            <a:prstGeom prst="rect">
              <a:avLst/>
            </a:prstGeom>
            <a:solidFill>
              <a:srgbClr val="E9ED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5621709" y="6337471"/>
              <a:ext cx="563638" cy="251614"/>
            </a:xfrm>
            <a:prstGeom prst="rect">
              <a:avLst/>
            </a:prstGeom>
            <a:solidFill>
              <a:srgbClr val="E9ED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288062" y="6349745"/>
              <a:ext cx="563638" cy="251614"/>
            </a:xfrm>
            <a:prstGeom prst="rect">
              <a:avLst/>
            </a:prstGeom>
            <a:solidFill>
              <a:srgbClr val="E9ED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603048" y="5951223"/>
            <a:ext cx="3241864" cy="270493"/>
            <a:chOff x="3603048" y="5951223"/>
            <a:chExt cx="3241864" cy="270493"/>
          </a:xfrm>
        </p:grpSpPr>
        <p:sp>
          <p:nvSpPr>
            <p:cNvPr id="99" name="Rectangle 98"/>
            <p:cNvSpPr/>
            <p:nvPr/>
          </p:nvSpPr>
          <p:spPr>
            <a:xfrm>
              <a:off x="3603048" y="5970102"/>
              <a:ext cx="1121724" cy="251614"/>
            </a:xfrm>
            <a:prstGeom prst="rect">
              <a:avLst/>
            </a:prstGeom>
            <a:solidFill>
              <a:srgbClr val="D0D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900604" y="5963497"/>
              <a:ext cx="563638" cy="251614"/>
            </a:xfrm>
            <a:prstGeom prst="rect">
              <a:avLst/>
            </a:prstGeom>
            <a:solidFill>
              <a:srgbClr val="D0D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5614921" y="5951223"/>
              <a:ext cx="563638" cy="251614"/>
            </a:xfrm>
            <a:prstGeom prst="rect">
              <a:avLst/>
            </a:prstGeom>
            <a:solidFill>
              <a:srgbClr val="D0D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6281274" y="5963497"/>
              <a:ext cx="563638" cy="251614"/>
            </a:xfrm>
            <a:prstGeom prst="rect">
              <a:avLst/>
            </a:prstGeom>
            <a:solidFill>
              <a:srgbClr val="D0D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8329046" y="3874858"/>
            <a:ext cx="522876" cy="522876"/>
            <a:chOff x="6581088" y="526057"/>
            <a:chExt cx="3251200" cy="3251201"/>
          </a:xfrm>
        </p:grpSpPr>
        <p:pic>
          <p:nvPicPr>
            <p:cNvPr id="106" name="Picture 5" descr="D:\Pictures\soft-scraps icons\Document Blank-01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1088" y="526057"/>
              <a:ext cx="3251200" cy="3251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Picture 4" descr="D:\Pictures\soft-scraps icons\Gear-01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5491" y="1100287"/>
              <a:ext cx="2142393" cy="2142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8" name="Elbow Connector 107"/>
          <p:cNvCxnSpPr>
            <a:stCxn id="160" idx="0"/>
            <a:endCxn id="161" idx="0"/>
          </p:cNvCxnSpPr>
          <p:nvPr/>
        </p:nvCxnSpPr>
        <p:spPr>
          <a:xfrm rot="5400000" flipH="1" flipV="1">
            <a:off x="3486654" y="3600516"/>
            <a:ext cx="3722" cy="261586"/>
          </a:xfrm>
          <a:prstGeom prst="bentConnector3">
            <a:avLst>
              <a:gd name="adj1" fmla="val 11847851"/>
            </a:avLst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541097A9-6258-2844-8B67-A73AA3B3F81A}"/>
              </a:ext>
            </a:extLst>
          </p:cNvPr>
          <p:cNvSpPr txBox="1"/>
          <p:nvPr/>
        </p:nvSpPr>
        <p:spPr>
          <a:xfrm>
            <a:off x="2137807" y="2431345"/>
            <a:ext cx="1423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pagefile.sys</a:t>
            </a:r>
            <a:endParaRPr lang="en-US" sz="2000" b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5392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500"/>
                            </p:stCondLst>
                            <p:childTnLst>
                              <p:par>
                                <p:cTn id="10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31" grpId="0" animBg="1"/>
      <p:bldP spid="127" grpId="0" animBg="1"/>
      <p:bldP spid="128" grpId="0" animBg="1"/>
      <p:bldP spid="129" grpId="0" animBg="1"/>
      <p:bldP spid="130" grpId="0" animBg="1"/>
      <p:bldP spid="146" grpId="0" animBg="1"/>
      <p:bldP spid="160" grpId="0" animBg="1"/>
      <p:bldP spid="161" grpId="0" animBg="1"/>
      <p:bldP spid="8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4D4F-BF76-5F44-B759-146EF69D9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 -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08E70-B229-5047-BC78-171A6D712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Good –</a:t>
            </a:r>
          </a:p>
          <a:p>
            <a:pPr lvl="1"/>
            <a:r>
              <a:rPr lang="en-US" dirty="0"/>
              <a:t>Hierarchical tree of directories and files</a:t>
            </a:r>
          </a:p>
          <a:p>
            <a:pPr lvl="1"/>
            <a:r>
              <a:rPr lang="en-US" dirty="0"/>
              <a:t>Variable length files</a:t>
            </a:r>
          </a:p>
          <a:p>
            <a:pPr lvl="1"/>
            <a:r>
              <a:rPr lang="en-US" dirty="0"/>
              <a:t>Basic file and directory meta-data </a:t>
            </a:r>
          </a:p>
          <a:p>
            <a:r>
              <a:rPr lang="en-US" dirty="0"/>
              <a:t>The Bad</a:t>
            </a:r>
          </a:p>
          <a:p>
            <a:pPr lvl="1"/>
            <a:r>
              <a:rPr lang="en-US" dirty="0"/>
              <a:t>At most, FAT32 supports 2TB disks</a:t>
            </a:r>
          </a:p>
          <a:p>
            <a:pPr lvl="1"/>
            <a:r>
              <a:rPr lang="en-US" dirty="0"/>
              <a:t>Locating free chunks requires scanning the entire FAT</a:t>
            </a:r>
          </a:p>
          <a:p>
            <a:pPr lvl="1"/>
            <a:r>
              <a:rPr lang="en-US" dirty="0"/>
              <a:t>Prone to internal and external fragmentation</a:t>
            </a:r>
          </a:p>
          <a:p>
            <a:pPr lvl="2"/>
            <a:r>
              <a:rPr lang="en-US" dirty="0"/>
              <a:t>Large blocks </a:t>
            </a:r>
            <a:r>
              <a:rPr lang="en-US" dirty="0">
                <a:sym typeface="Wingdings" panose="05000000000000000000" pitchFamily="2" charset="2"/>
              </a:rPr>
              <a:t> internal fragmentation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Reads require a lot of random seeking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491929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Seeking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Consider the following code: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chemeClr val="accent1"/>
                </a:solidFill>
              </a:rPr>
              <a:t>int</a:t>
            </a:r>
            <a:r>
              <a:rPr lang="en-US" dirty="0"/>
              <a:t> </a:t>
            </a:r>
            <a:r>
              <a:rPr lang="en-US" dirty="0" err="1"/>
              <a:t>fd</a:t>
            </a:r>
            <a:r>
              <a:rPr lang="en-US" dirty="0"/>
              <a:t> = open(</a:t>
            </a:r>
            <a:r>
              <a:rPr lang="en-US" dirty="0">
                <a:solidFill>
                  <a:schemeClr val="accent2"/>
                </a:solidFill>
              </a:rPr>
              <a:t>“my_file.txt”</a:t>
            </a:r>
            <a:r>
              <a:rPr lang="en-US" dirty="0"/>
              <a:t>, </a:t>
            </a:r>
            <a:r>
              <a:rPr lang="en-US" dirty="0">
                <a:solidFill>
                  <a:schemeClr val="accent2"/>
                </a:solidFill>
              </a:rPr>
              <a:t>“r”</a:t>
            </a:r>
            <a:r>
              <a:rPr lang="en-US" dirty="0"/>
              <a:t>);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chemeClr val="accent1"/>
                </a:solidFill>
              </a:rPr>
              <a:t>int</a:t>
            </a:r>
            <a:r>
              <a:rPr lang="en-US" dirty="0"/>
              <a:t> r = read(</a:t>
            </a:r>
            <a:r>
              <a:rPr lang="en-US" dirty="0" err="1"/>
              <a:t>fd</a:t>
            </a:r>
            <a:r>
              <a:rPr lang="en-US" dirty="0"/>
              <a:t>, buffer, </a:t>
            </a:r>
            <a:r>
              <a:rPr lang="en-US" dirty="0">
                <a:solidFill>
                  <a:schemeClr val="accent4"/>
                </a:solidFill>
              </a:rPr>
              <a:t>1024</a:t>
            </a:r>
            <a:r>
              <a:rPr lang="en-US" dirty="0"/>
              <a:t> * </a:t>
            </a:r>
            <a:r>
              <a:rPr lang="en-US" dirty="0">
                <a:solidFill>
                  <a:schemeClr val="accent4"/>
                </a:solidFill>
              </a:rPr>
              <a:t>4</a:t>
            </a:r>
            <a:r>
              <a:rPr lang="en-US" dirty="0"/>
              <a:t> * </a:t>
            </a:r>
            <a:r>
              <a:rPr lang="en-US" dirty="0">
                <a:solidFill>
                  <a:schemeClr val="accent4"/>
                </a:solidFill>
              </a:rPr>
              <a:t>4</a:t>
            </a:r>
            <a:r>
              <a:rPr lang="en-US" dirty="0"/>
              <a:t>); </a:t>
            </a:r>
            <a:r>
              <a:rPr lang="en-US" dirty="0">
                <a:solidFill>
                  <a:srgbClr val="C00000"/>
                </a:solidFill>
              </a:rPr>
              <a:t>// 4 4KB blocks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88664" y="5560977"/>
            <a:ext cx="650541" cy="7593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18481" y="5560977"/>
            <a:ext cx="650541" cy="7593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69022" y="5560977"/>
            <a:ext cx="650541" cy="7593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19807" y="5560977"/>
            <a:ext cx="650541" cy="7593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70348" y="5560977"/>
            <a:ext cx="650541" cy="7593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00165" y="5560977"/>
            <a:ext cx="650541" cy="7593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650706" y="5560977"/>
            <a:ext cx="650541" cy="7593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3" name="Elbow Connector 12"/>
          <p:cNvCxnSpPr>
            <a:stCxn id="31" idx="0"/>
            <a:endCxn id="34" idx="0"/>
          </p:cNvCxnSpPr>
          <p:nvPr/>
        </p:nvCxnSpPr>
        <p:spPr>
          <a:xfrm rot="5400000" flipH="1" flipV="1">
            <a:off x="5023839" y="2586684"/>
            <a:ext cx="12700" cy="1690035"/>
          </a:xfrm>
          <a:prstGeom prst="bentConnector3">
            <a:avLst>
              <a:gd name="adj1" fmla="val 4056717"/>
            </a:avLst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33" idx="2"/>
            <a:endCxn id="16" idx="2"/>
          </p:cNvCxnSpPr>
          <p:nvPr/>
        </p:nvCxnSpPr>
        <p:spPr>
          <a:xfrm rot="5400000">
            <a:off x="3613395" y="2502358"/>
            <a:ext cx="12700" cy="3378167"/>
          </a:xfrm>
          <a:prstGeom prst="bentConnector3">
            <a:avLst>
              <a:gd name="adj1" fmla="val 4701512"/>
            </a:avLst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38" idx="2"/>
            <a:endCxn id="31" idx="2"/>
          </p:cNvCxnSpPr>
          <p:nvPr/>
        </p:nvCxnSpPr>
        <p:spPr>
          <a:xfrm rot="5400000">
            <a:off x="6153264" y="2217000"/>
            <a:ext cx="12700" cy="3948883"/>
          </a:xfrm>
          <a:prstGeom prst="bentConnector3">
            <a:avLst>
              <a:gd name="adj1" fmla="val 1800000"/>
            </a:avLst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641121" y="3431701"/>
            <a:ext cx="566379" cy="75974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" name="Elbow Connector 16"/>
          <p:cNvCxnSpPr>
            <a:stCxn id="34" idx="2"/>
            <a:endCxn id="28" idx="2"/>
          </p:cNvCxnSpPr>
          <p:nvPr/>
        </p:nvCxnSpPr>
        <p:spPr>
          <a:xfrm rot="5400000">
            <a:off x="4179774" y="2502358"/>
            <a:ext cx="12700" cy="3378167"/>
          </a:xfrm>
          <a:prstGeom prst="bentConnector3">
            <a:avLst>
              <a:gd name="adj1" fmla="val 3197031"/>
            </a:avLst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309823" y="5560977"/>
            <a:ext cx="650541" cy="7593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960364" y="5560977"/>
            <a:ext cx="650541" cy="7593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590181" y="5560977"/>
            <a:ext cx="650541" cy="7593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240722" y="5560977"/>
            <a:ext cx="650541" cy="7593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138123" y="5555541"/>
            <a:ext cx="650541" cy="7593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207500" y="3431701"/>
            <a:ext cx="566379" cy="75974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764777" y="3431701"/>
            <a:ext cx="566379" cy="75974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331156" y="3431701"/>
            <a:ext cx="566379" cy="75974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95632" y="3431701"/>
            <a:ext cx="566379" cy="75974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462011" y="3431701"/>
            <a:ext cx="566379" cy="75974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019288" y="3431701"/>
            <a:ext cx="566379" cy="75974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585667" y="3431701"/>
            <a:ext cx="566379" cy="75974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154480" y="3431701"/>
            <a:ext cx="566379" cy="75974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720859" y="3431701"/>
            <a:ext cx="566379" cy="75974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278136" y="3431701"/>
            <a:ext cx="566379" cy="75974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844515" y="3431701"/>
            <a:ext cx="566379" cy="75974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836610" y="3019415"/>
            <a:ext cx="582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68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287238" y="3019415"/>
            <a:ext cx="582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67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705050" y="3019415"/>
            <a:ext cx="582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65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155678" y="3019415"/>
            <a:ext cx="582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64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578467" y="3008402"/>
            <a:ext cx="582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63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029095" y="3008402"/>
            <a:ext cx="582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62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446907" y="3008402"/>
            <a:ext cx="582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61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897535" y="3008402"/>
            <a:ext cx="582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60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331156" y="3019415"/>
            <a:ext cx="582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59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781784" y="3019415"/>
            <a:ext cx="582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58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199596" y="3019415"/>
            <a:ext cx="582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57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650224" y="3019415"/>
            <a:ext cx="582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56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836610" y="3611516"/>
            <a:ext cx="582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60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287238" y="3611516"/>
            <a:ext cx="582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59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705050" y="3611516"/>
            <a:ext cx="582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155678" y="3611516"/>
            <a:ext cx="582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578467" y="3600503"/>
            <a:ext cx="582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57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029095" y="3600503"/>
            <a:ext cx="582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56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446907" y="3600503"/>
            <a:ext cx="582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897535" y="3600503"/>
            <a:ext cx="582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63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331156" y="3611516"/>
            <a:ext cx="582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0xFFFF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781784" y="3611516"/>
            <a:ext cx="582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199596" y="3611516"/>
            <a:ext cx="582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0xFFFF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650224" y="3611516"/>
            <a:ext cx="582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67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280026" y="5159537"/>
            <a:ext cx="582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68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635118" y="5159537"/>
            <a:ext cx="582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67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991514" y="5159537"/>
            <a:ext cx="582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65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346606" y="5159537"/>
            <a:ext cx="582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64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680683" y="5148524"/>
            <a:ext cx="582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63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049423" y="5148524"/>
            <a:ext cx="582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62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405819" y="5148524"/>
            <a:ext cx="582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61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767735" y="5148524"/>
            <a:ext cx="582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60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112644" y="5159537"/>
            <a:ext cx="582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59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460912" y="5159537"/>
            <a:ext cx="582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58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824132" y="5159537"/>
            <a:ext cx="582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57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192872" y="5159537"/>
            <a:ext cx="582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56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40914" y="3569725"/>
            <a:ext cx="622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FAT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91771" y="5704363"/>
            <a:ext cx="994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Blocks</a:t>
            </a:r>
          </a:p>
        </p:txBody>
      </p:sp>
      <p:pic>
        <p:nvPicPr>
          <p:cNvPr id="77" name="Picture 2" descr="D:\Pictures\soft-scraps icons\Folder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205" y="5687891"/>
            <a:ext cx="517542" cy="51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3" descr="D:\Pictures\soft-scraps icons\Document Text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374" y="5691644"/>
            <a:ext cx="510037" cy="51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3" descr="D:\Pictures\soft-scraps icons\Document Text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719" y="5691644"/>
            <a:ext cx="510037" cy="51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3" descr="D:\Pictures\soft-scraps icons\Document Text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246" y="5691644"/>
            <a:ext cx="510037" cy="51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3" descr="D:\Pictures\soft-scraps icons\Document Text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118" y="5691644"/>
            <a:ext cx="510037" cy="51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D:\Pictures\soft-scraps icons\Folder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455" y="5687891"/>
            <a:ext cx="517542" cy="51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 descr="D:\Pictures\soft-scraps icons\Folder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058" y="5687891"/>
            <a:ext cx="517542" cy="51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D:\Pictures\soft-scraps icons\Folder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098" y="5687891"/>
            <a:ext cx="517542" cy="51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8" name="Elbow Connector 97"/>
          <p:cNvCxnSpPr>
            <a:stCxn id="16" idx="0"/>
            <a:endCxn id="37" idx="0"/>
          </p:cNvCxnSpPr>
          <p:nvPr/>
        </p:nvCxnSpPr>
        <p:spPr>
          <a:xfrm rot="5400000" flipH="1" flipV="1">
            <a:off x="4742818" y="613194"/>
            <a:ext cx="12700" cy="5637015"/>
          </a:xfrm>
          <a:prstGeom prst="bentConnector3">
            <a:avLst>
              <a:gd name="adj1" fmla="val 5346268"/>
            </a:avLst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Elbow Connector 101"/>
          <p:cNvCxnSpPr>
            <a:stCxn id="37" idx="2"/>
            <a:endCxn id="30" idx="2"/>
          </p:cNvCxnSpPr>
          <p:nvPr/>
        </p:nvCxnSpPr>
        <p:spPr>
          <a:xfrm rot="5400000">
            <a:off x="5587836" y="2217951"/>
            <a:ext cx="12700" cy="3946980"/>
          </a:xfrm>
          <a:prstGeom prst="bentConnector3">
            <a:avLst>
              <a:gd name="adj1" fmla="val 5991047"/>
            </a:avLst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Down Arrow 105"/>
          <p:cNvSpPr/>
          <p:nvPr/>
        </p:nvSpPr>
        <p:spPr>
          <a:xfrm>
            <a:off x="7840707" y="2805451"/>
            <a:ext cx="573994" cy="7642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7" name="Picture 2" descr="D:\Pictures\soft-scraps icons\Folder-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294" y="3972099"/>
            <a:ext cx="325523" cy="32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3" descr="D:\Pictures\soft-scraps icons\Document Text-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257" y="3944847"/>
            <a:ext cx="354568" cy="35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Rectangular Callout 108"/>
          <p:cNvSpPr/>
          <p:nvPr/>
        </p:nvSpPr>
        <p:spPr>
          <a:xfrm>
            <a:off x="5769488" y="320378"/>
            <a:ext cx="3124534" cy="1467479"/>
          </a:xfrm>
          <a:prstGeom prst="wedgeRectCallout">
            <a:avLst>
              <a:gd name="adj1" fmla="val 25706"/>
              <a:gd name="adj2" fmla="val 167758"/>
            </a:avLst>
          </a:prstGeom>
          <a:solidFill>
            <a:schemeClr val="accent2"/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FAT may have very low spatial locality, thus a lot of random seeking</a:t>
            </a:r>
          </a:p>
        </p:txBody>
      </p:sp>
    </p:spTree>
    <p:extLst>
      <p:ext uri="{BB962C8B-B14F-4D97-AF65-F5344CB8AC3E}">
        <p14:creationId xmlns:p14="http://schemas.microsoft.com/office/powerpoint/2010/main" val="29551415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81481E-6 L -0.43142 0.00139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8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3142 0.00139 L -0.24479 0.000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2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479 0.0007 L -0.61649 0.00394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94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1649 0.00394 L -0.30903 0.00301 " pathEditMode="relative" rAng="0" ptsTypes="AA">
                                      <p:cBhvr>
                                        <p:cTn id="21" dur="1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65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903 0.00301 L -0.68073 0.00232 " pathEditMode="relative" rAng="0" ptsTypes="AA">
                                      <p:cBhvr>
                                        <p:cTn id="25" dur="1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9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42" presetClass="path" presetSubtype="0" accel="50000" decel="5000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8073 0.00232 L -0.06285 -0.00231 " pathEditMode="relative" rAng="0" ptsTypes="AA">
                                      <p:cBhvr>
                                        <p:cTn id="28" dur="1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885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42" presetClass="path" presetSubtype="0" accel="50000" decel="5000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285 -0.00231 L -0.4882 0.00093 " pathEditMode="relative" rAng="0" ptsTypes="AA">
                                      <p:cBhvr>
                                        <p:cTn id="31" dur="1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67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06" grpId="1" animBg="1"/>
      <p:bldP spid="106" grpId="2" animBg="1"/>
      <p:bldP spid="106" grpId="3" animBg="1"/>
      <p:bldP spid="106" grpId="4" animBg="1"/>
      <p:bldP spid="106" grpId="5" animBg="1"/>
      <p:bldP spid="106" grpId="6" animBg="1"/>
      <p:bldP spid="106" grpId="7" animBg="1"/>
      <p:bldP spid="10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83F67-6C7A-FF44-BFE4-1286EF7FB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Allocating Blocks to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49A2E-0D67-714E-86F6-DE96EC0A2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Contiguous Allocation</a:t>
            </a:r>
          </a:p>
          <a:p>
            <a:r>
              <a:rPr lang="en-US" dirty="0"/>
              <a:t>Linked List Allocation</a:t>
            </a:r>
          </a:p>
          <a:p>
            <a:r>
              <a:rPr lang="en-US" dirty="0"/>
              <a:t>Linked list using table</a:t>
            </a:r>
          </a:p>
          <a:p>
            <a:r>
              <a:rPr lang="en-US" sz="3200" dirty="0" err="1">
                <a:solidFill>
                  <a:srgbClr val="FF0000"/>
                </a:solidFill>
              </a:rPr>
              <a:t>i</a:t>
            </a:r>
            <a:r>
              <a:rPr lang="en-US" sz="3200" dirty="0">
                <a:solidFill>
                  <a:srgbClr val="FF0000"/>
                </a:solidFill>
              </a:rPr>
              <a:t>-nodes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9D49605-72CD-BE43-9209-3000F169B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00" y="6553200"/>
            <a:ext cx="4970264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898989"/>
                </a:solidFill>
              </a:rPr>
              <a:t>Tanenbaum, Modern Operating Systems</a:t>
            </a:r>
            <a:endParaRPr lang="en-US" altLang="en-US" sz="1200" b="1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73094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ABEFE-456A-404B-9C42-5FFF59CDD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File system for Linux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66DBB5-F285-6D4C-8895-89148D3F9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908720"/>
            <a:ext cx="5688632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624713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D21F7-4C3B-D441-980C-C7AB554A94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Unix Fast File System (Berkeley FFS) </a:t>
            </a:r>
          </a:p>
        </p:txBody>
      </p:sp>
    </p:spTree>
    <p:extLst>
      <p:ext uri="{BB962C8B-B14F-4D97-AF65-F5344CB8AC3E}">
        <p14:creationId xmlns:p14="http://schemas.microsoft.com/office/powerpoint/2010/main" val="3364804273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8F524-C743-1C41-9018-1E3E02683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-node</a:t>
            </a:r>
            <a:r>
              <a:rPr lang="en-US" dirty="0"/>
              <a:t> (Linux File System)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3B64F-D9CE-6945-B4F9-0464E335E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Efficiency of FAT is very low</a:t>
            </a:r>
          </a:p>
          <a:p>
            <a:pPr lvl="1"/>
            <a:r>
              <a:rPr lang="en-US" dirty="0"/>
              <a:t>Lots of seeking over file chains in FAT</a:t>
            </a:r>
          </a:p>
          <a:p>
            <a:pPr lvl="1"/>
            <a:r>
              <a:rPr lang="en-US" dirty="0"/>
              <a:t>Only way to identify free space is to scan over the entire FAT</a:t>
            </a:r>
          </a:p>
          <a:p>
            <a:r>
              <a:rPr lang="en-US" dirty="0"/>
              <a:t>Linux file system uses more efficient structures</a:t>
            </a:r>
          </a:p>
          <a:p>
            <a:pPr lvl="1"/>
            <a:r>
              <a:rPr lang="en-US" dirty="0"/>
              <a:t>Extended File System (</a:t>
            </a:r>
            <a:r>
              <a:rPr lang="en-US" dirty="0" err="1"/>
              <a:t>ext</a:t>
            </a:r>
            <a:r>
              <a:rPr lang="en-US" dirty="0"/>
              <a:t>) uses </a:t>
            </a:r>
            <a:r>
              <a:rPr lang="en-US" dirty="0">
                <a:solidFill>
                  <a:schemeClr val="accent1"/>
                </a:solidFill>
              </a:rPr>
              <a:t>index nodes </a:t>
            </a:r>
            <a:r>
              <a:rPr lang="en-US" dirty="0"/>
              <a:t>(</a:t>
            </a:r>
            <a:r>
              <a:rPr lang="en-US" dirty="0" err="1">
                <a:solidFill>
                  <a:schemeClr val="accent1"/>
                </a:solidFill>
              </a:rPr>
              <a:t>inodes</a:t>
            </a:r>
            <a:r>
              <a:rPr lang="en-US" dirty="0"/>
              <a:t>)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to track files and directories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467226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Distribution of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FAT uses a linked list for all files</a:t>
            </a:r>
          </a:p>
          <a:p>
            <a:pPr lvl="1"/>
            <a:r>
              <a:rPr lang="en-US" dirty="0"/>
              <a:t>Simple and uniform mechanism</a:t>
            </a:r>
          </a:p>
          <a:p>
            <a:pPr lvl="1"/>
            <a:r>
              <a:rPr lang="en-US" dirty="0"/>
              <a:t>… but, it is not optimized for short or long files</a:t>
            </a:r>
          </a:p>
          <a:p>
            <a:r>
              <a:rPr lang="en-US" dirty="0"/>
              <a:t>Question: are short or long files more common?</a:t>
            </a:r>
          </a:p>
          <a:p>
            <a:pPr lvl="1"/>
            <a:r>
              <a:rPr lang="en-US" dirty="0"/>
              <a:t>Studies over the last 30 years show that short files are much more common</a:t>
            </a:r>
          </a:p>
          <a:p>
            <a:pPr lvl="1"/>
            <a:r>
              <a:rPr lang="en-US" dirty="0"/>
              <a:t>2KB is the most common file size</a:t>
            </a:r>
          </a:p>
          <a:p>
            <a:pPr lvl="1"/>
            <a:r>
              <a:rPr lang="en-US" dirty="0"/>
              <a:t>Average file size is 200KB (biased upward by a few very large files)</a:t>
            </a:r>
          </a:p>
          <a:p>
            <a:r>
              <a:rPr lang="en-US" dirty="0"/>
              <a:t>Key idea: optimize the file system for many small files</a:t>
            </a:r>
          </a:p>
        </p:txBody>
      </p:sp>
    </p:spTree>
    <p:extLst>
      <p:ext uri="{BB962C8B-B14F-4D97-AF65-F5344CB8AC3E}">
        <p14:creationId xmlns:p14="http://schemas.microsoft.com/office/powerpoint/2010/main" val="4906269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1C796-0363-41F9-A162-2F926725F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Inodes</a:t>
            </a:r>
            <a:r>
              <a:rPr lang="en-US" dirty="0"/>
              <a:t> in Unix (Including Berkeley FFS)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030B6-E745-44C0-A566-C313D84B6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Original </a:t>
            </a:r>
            <a:r>
              <a:rPr lang="en-US" b="1" i="1" dirty="0" err="1"/>
              <a:t>inode</a:t>
            </a:r>
            <a:r>
              <a:rPr lang="en-US" dirty="0"/>
              <a:t> format appeared in BSD 4.1 (more following)</a:t>
            </a: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Index structure is an array of </a:t>
            </a:r>
            <a:r>
              <a:rPr lang="en-US" i="1" dirty="0" err="1"/>
              <a:t>inodes</a:t>
            </a:r>
            <a:endParaRPr lang="en-US" i="1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File Number (</a:t>
            </a:r>
            <a:r>
              <a:rPr lang="en-US" dirty="0" err="1"/>
              <a:t>inumber</a:t>
            </a:r>
            <a:r>
              <a:rPr lang="en-US" dirty="0"/>
              <a:t>) is an index into the array of </a:t>
            </a:r>
            <a:r>
              <a:rPr lang="en-US" dirty="0" err="1"/>
              <a:t>inodes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Each </a:t>
            </a:r>
            <a:r>
              <a:rPr lang="en-US" dirty="0" err="1"/>
              <a:t>inode</a:t>
            </a:r>
            <a:r>
              <a:rPr lang="en-US" dirty="0"/>
              <a:t> corresponds to a file and contains its metadata</a:t>
            </a: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Inode</a:t>
            </a:r>
            <a:r>
              <a:rPr lang="en-US" dirty="0"/>
              <a:t> maintains a </a:t>
            </a:r>
            <a:r>
              <a:rPr lang="en-US" dirty="0">
                <a:solidFill>
                  <a:srgbClr val="0070C0"/>
                </a:solidFill>
              </a:rPr>
              <a:t>multi-level tree structure </a:t>
            </a:r>
            <a:r>
              <a:rPr lang="en-US" dirty="0"/>
              <a:t>to find storage blocks for files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Great for little and large files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Asymmetric tree with fixed sized blocks</a:t>
            </a:r>
          </a:p>
        </p:txBody>
      </p:sp>
    </p:spTree>
    <p:extLst>
      <p:ext uri="{BB962C8B-B14F-4D97-AF65-F5344CB8AC3E}">
        <p14:creationId xmlns:p14="http://schemas.microsoft.com/office/powerpoint/2010/main" val="22421870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9814D-393F-4ADB-85C7-BFB14A45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Inode</a:t>
            </a:r>
            <a:r>
              <a:rPr lang="en-US" dirty="0"/>
              <a:t> Structure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4737E7F-87E6-4007-B63C-0EA6894C2D7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5" y="1916832"/>
            <a:ext cx="6305550" cy="3465513"/>
          </a:xfr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7257B65-ECFA-4F4D-8926-493920BC094C}"/>
              </a:ext>
            </a:extLst>
          </p:cNvPr>
          <p:cNvSpPr txBox="1">
            <a:spLocks/>
          </p:cNvSpPr>
          <p:nvPr/>
        </p:nvSpPr>
        <p:spPr>
          <a:xfrm>
            <a:off x="395536" y="6558937"/>
            <a:ext cx="5904656" cy="2990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400" b="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CS162 at UC Berkeley</a:t>
            </a:r>
          </a:p>
        </p:txBody>
      </p:sp>
    </p:spTree>
    <p:extLst>
      <p:ext uri="{BB962C8B-B14F-4D97-AF65-F5344CB8AC3E}">
        <p14:creationId xmlns:p14="http://schemas.microsoft.com/office/powerpoint/2010/main" val="123462160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99317-F914-F14B-B442-7560278C6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Storage to File Systems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C281B9-EC3F-E147-AE09-3F0DF4375FA6}"/>
              </a:ext>
            </a:extLst>
          </p:cNvPr>
          <p:cNvSpPr txBox="1"/>
          <p:nvPr/>
        </p:nvSpPr>
        <p:spPr>
          <a:xfrm>
            <a:off x="208548" y="1074410"/>
            <a:ext cx="2021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pitchFamily="2" charset="0"/>
              </a:rPr>
              <a:t>I/O API and</a:t>
            </a:r>
          </a:p>
          <a:p>
            <a:pPr algn="ctr"/>
            <a:r>
              <a:rPr lang="en-US" sz="2000" b="1" dirty="0" err="1">
                <a:latin typeface="Helvetica" pitchFamily="2" charset="0"/>
              </a:rPr>
              <a:t>syscalls</a:t>
            </a:r>
            <a:endParaRPr lang="en-US" sz="2000" b="1" dirty="0">
              <a:latin typeface="Helvetica" pitchFamily="2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CE3040-ED84-6F4E-8171-9D876E574A4A}"/>
              </a:ext>
            </a:extLst>
          </p:cNvPr>
          <p:cNvCxnSpPr/>
          <p:nvPr/>
        </p:nvCxnSpPr>
        <p:spPr>
          <a:xfrm>
            <a:off x="208548" y="1905407"/>
            <a:ext cx="8470231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7C8AA6B-9801-B142-BEE8-10AF559F951E}"/>
              </a:ext>
            </a:extLst>
          </p:cNvPr>
          <p:cNvSpPr/>
          <p:nvPr/>
        </p:nvSpPr>
        <p:spPr>
          <a:xfrm>
            <a:off x="2454442" y="1143371"/>
            <a:ext cx="2679031" cy="545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</a:rPr>
              <a:t>Variable-Size Buffer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29C8AF-6F20-A440-83BF-59935AA1BA51}"/>
              </a:ext>
            </a:extLst>
          </p:cNvPr>
          <p:cNvSpPr txBox="1"/>
          <p:nvPr/>
        </p:nvSpPr>
        <p:spPr>
          <a:xfrm>
            <a:off x="208547" y="2219452"/>
            <a:ext cx="2021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pitchFamily="2" charset="0"/>
              </a:rPr>
              <a:t>File System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42D2F08-08AE-3149-ABBB-7E14CF48F8CE}"/>
              </a:ext>
            </a:extLst>
          </p:cNvPr>
          <p:cNvCxnSpPr/>
          <p:nvPr/>
        </p:nvCxnSpPr>
        <p:spPr>
          <a:xfrm>
            <a:off x="208547" y="2925835"/>
            <a:ext cx="8470231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0F43210-7E5F-7A46-8F49-3AAC9E2E86C1}"/>
              </a:ext>
            </a:extLst>
          </p:cNvPr>
          <p:cNvSpPr/>
          <p:nvPr/>
        </p:nvSpPr>
        <p:spPr>
          <a:xfrm>
            <a:off x="2454441" y="2163799"/>
            <a:ext cx="3064043" cy="54543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</a:rPr>
              <a:t>Block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7C51AB-7D9D-804A-9539-FC9DB3699215}"/>
              </a:ext>
            </a:extLst>
          </p:cNvPr>
          <p:cNvSpPr txBox="1"/>
          <p:nvPr/>
        </p:nvSpPr>
        <p:spPr>
          <a:xfrm>
            <a:off x="5743073" y="2021016"/>
            <a:ext cx="2021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Helvetica" pitchFamily="2" charset="0"/>
              </a:rPr>
              <a:t>Logical Index,</a:t>
            </a:r>
            <a:br>
              <a:rPr lang="en-US" sz="2000" i="1" dirty="0">
                <a:latin typeface="Helvetica" pitchFamily="2" charset="0"/>
              </a:rPr>
            </a:br>
            <a:r>
              <a:rPr lang="en-US" sz="2000" i="1" dirty="0">
                <a:latin typeface="Helvetica" pitchFamily="2" charset="0"/>
              </a:rPr>
              <a:t>Typically 4 KB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4B9164-3FCF-AA40-9FF5-3A99DA56880F}"/>
              </a:ext>
            </a:extLst>
          </p:cNvPr>
          <p:cNvSpPr txBox="1"/>
          <p:nvPr/>
        </p:nvSpPr>
        <p:spPr>
          <a:xfrm>
            <a:off x="208546" y="3530764"/>
            <a:ext cx="2021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" pitchFamily="2" charset="0"/>
              </a:rPr>
              <a:t>Hardware Devices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79FC16-6DE6-6846-8709-56783F718E16}"/>
              </a:ext>
            </a:extLst>
          </p:cNvPr>
          <p:cNvSpPr txBox="1"/>
          <p:nvPr/>
        </p:nvSpPr>
        <p:spPr>
          <a:xfrm>
            <a:off x="5566608" y="1171025"/>
            <a:ext cx="2374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Helvetica" pitchFamily="2" charset="0"/>
              </a:rPr>
              <a:t>Memory Address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0D9AEE8-6A8E-AC40-BB87-05F92ADBBA42}"/>
              </a:ext>
            </a:extLst>
          </p:cNvPr>
          <p:cNvGrpSpPr/>
          <p:nvPr/>
        </p:nvGrpSpPr>
        <p:grpSpPr>
          <a:xfrm>
            <a:off x="1973179" y="3220858"/>
            <a:ext cx="2326105" cy="2570342"/>
            <a:chOff x="1973179" y="4299284"/>
            <a:chExt cx="2326105" cy="257034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74D11F-CC1F-E545-8B26-B9FC47CE7E64}"/>
                </a:ext>
              </a:extLst>
            </p:cNvPr>
            <p:cNvSpPr txBox="1"/>
            <p:nvPr/>
          </p:nvSpPr>
          <p:spPr>
            <a:xfrm>
              <a:off x="2229851" y="6500294"/>
              <a:ext cx="17165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Helvetica" pitchFamily="2" charset="0"/>
                </a:rPr>
                <a:t>HDD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A590CD5-7D22-A142-870B-6320360EC8E1}"/>
                </a:ext>
              </a:extLst>
            </p:cNvPr>
            <p:cNvSpPr/>
            <p:nvPr/>
          </p:nvSpPr>
          <p:spPr>
            <a:xfrm>
              <a:off x="2229851" y="4833768"/>
              <a:ext cx="1716507" cy="545432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Helvetica" pitchFamily="2" charset="0"/>
                </a:rPr>
                <a:t>Sector(s)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D744DDB-748C-CD41-9D9B-B9B27D70C5A4}"/>
                </a:ext>
              </a:extLst>
            </p:cNvPr>
            <p:cNvSpPr/>
            <p:nvPr/>
          </p:nvSpPr>
          <p:spPr>
            <a:xfrm>
              <a:off x="1973179" y="4299284"/>
              <a:ext cx="2326105" cy="220101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9D814C-23EF-E24E-9EAE-88657C9D2FE9}"/>
                </a:ext>
              </a:extLst>
            </p:cNvPr>
            <p:cNvSpPr txBox="1"/>
            <p:nvPr/>
          </p:nvSpPr>
          <p:spPr>
            <a:xfrm>
              <a:off x="2103522" y="5712355"/>
              <a:ext cx="20162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dirty="0">
                  <a:latin typeface="Helvetica" pitchFamily="2" charset="0"/>
                </a:rPr>
                <a:t>Physical Index,</a:t>
              </a:r>
            </a:p>
            <a:p>
              <a:pPr algn="ctr"/>
              <a:r>
                <a:rPr lang="en-US" b="0" dirty="0">
                  <a:latin typeface="Helvetica" pitchFamily="2" charset="0"/>
                </a:rPr>
                <a:t>512B or 4KB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85FA151-3AC9-1B4F-8966-463320ECE043}"/>
              </a:ext>
            </a:extLst>
          </p:cNvPr>
          <p:cNvGrpSpPr/>
          <p:nvPr/>
        </p:nvGrpSpPr>
        <p:grpSpPr>
          <a:xfrm>
            <a:off x="4714373" y="3220858"/>
            <a:ext cx="2326105" cy="2570342"/>
            <a:chOff x="1973179" y="4299284"/>
            <a:chExt cx="2326105" cy="257034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B5B97E9-BECA-B841-9D33-5EC131501DB9}"/>
                </a:ext>
              </a:extLst>
            </p:cNvPr>
            <p:cNvSpPr txBox="1"/>
            <p:nvPr/>
          </p:nvSpPr>
          <p:spPr>
            <a:xfrm>
              <a:off x="2229851" y="6500294"/>
              <a:ext cx="17165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Helvetica" pitchFamily="2" charset="0"/>
                </a:rPr>
                <a:t>SSD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8166673-3364-154C-B1E7-081360DE6EBD}"/>
                </a:ext>
              </a:extLst>
            </p:cNvPr>
            <p:cNvSpPr/>
            <p:nvPr/>
          </p:nvSpPr>
          <p:spPr>
            <a:xfrm>
              <a:off x="1973179" y="4299284"/>
              <a:ext cx="2326105" cy="220101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Helvetica" pitchFamily="2" charset="0"/>
              </a:endParaRP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BF6FB75-BE1A-3F41-A266-B408FADFBAD7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3076072" y="2736405"/>
            <a:ext cx="0" cy="10189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2216DB82-1F16-E345-B5BC-3477C210FD6C}"/>
              </a:ext>
            </a:extLst>
          </p:cNvPr>
          <p:cNvSpPr/>
          <p:nvPr/>
        </p:nvSpPr>
        <p:spPr>
          <a:xfrm>
            <a:off x="4753476" y="3339553"/>
            <a:ext cx="2247898" cy="3901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Helvetica" pitchFamily="2" charset="0"/>
              </a:rPr>
              <a:t>Flash Trans. Layer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391AC93-4866-E442-84BA-7331AD82BA95}"/>
              </a:ext>
            </a:extLst>
          </p:cNvPr>
          <p:cNvCxnSpPr>
            <a:cxnSpLocks/>
          </p:cNvCxnSpPr>
          <p:nvPr/>
        </p:nvCxnSpPr>
        <p:spPr>
          <a:xfrm>
            <a:off x="5153524" y="2738161"/>
            <a:ext cx="0" cy="6013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6B70EA5-993C-4A44-8AE5-C0401132F0B0}"/>
              </a:ext>
            </a:extLst>
          </p:cNvPr>
          <p:cNvSpPr/>
          <p:nvPr/>
        </p:nvSpPr>
        <p:spPr>
          <a:xfrm>
            <a:off x="4753476" y="4072495"/>
            <a:ext cx="2247898" cy="5454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</a:rPr>
              <a:t>Phys. Block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3E43DF-201C-DE4B-A51F-6ED0A3671BAC}"/>
              </a:ext>
            </a:extLst>
          </p:cNvPr>
          <p:cNvSpPr txBox="1"/>
          <p:nvPr/>
        </p:nvSpPr>
        <p:spPr>
          <a:xfrm>
            <a:off x="7079581" y="4194517"/>
            <a:ext cx="1855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Helvetica" pitchFamily="2" charset="0"/>
              </a:rPr>
              <a:t>Phys Index., 4KB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53C9554-0E1A-C844-AD77-322A3F294437}"/>
              </a:ext>
            </a:extLst>
          </p:cNvPr>
          <p:cNvCxnSpPr>
            <a:cxnSpLocks/>
          </p:cNvCxnSpPr>
          <p:nvPr/>
        </p:nvCxnSpPr>
        <p:spPr>
          <a:xfrm flipH="1">
            <a:off x="4971045" y="3743819"/>
            <a:ext cx="210550" cy="3569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EFA2F3D-2493-1949-BA23-2F4A17F584B7}"/>
              </a:ext>
            </a:extLst>
          </p:cNvPr>
          <p:cNvCxnSpPr>
            <a:cxnSpLocks/>
          </p:cNvCxnSpPr>
          <p:nvPr/>
        </p:nvCxnSpPr>
        <p:spPr>
          <a:xfrm>
            <a:off x="6063917" y="3736214"/>
            <a:ext cx="401051" cy="3645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0339EC1-3E50-1044-BBF3-6E5A237FB616}"/>
              </a:ext>
            </a:extLst>
          </p:cNvPr>
          <p:cNvCxnSpPr>
            <a:cxnSpLocks/>
          </p:cNvCxnSpPr>
          <p:nvPr/>
        </p:nvCxnSpPr>
        <p:spPr>
          <a:xfrm flipH="1">
            <a:off x="5648828" y="3742770"/>
            <a:ext cx="28071" cy="3757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5722E33-A3BF-AA42-9372-C3F05E233157}"/>
              </a:ext>
            </a:extLst>
          </p:cNvPr>
          <p:cNvSpPr/>
          <p:nvPr/>
        </p:nvSpPr>
        <p:spPr>
          <a:xfrm>
            <a:off x="2350167" y="3859616"/>
            <a:ext cx="1716507" cy="5454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</a:rPr>
              <a:t>Sector(s)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7E2C71F-3D30-2A4E-A155-AC535206306F}"/>
              </a:ext>
            </a:extLst>
          </p:cNvPr>
          <p:cNvSpPr/>
          <p:nvPr/>
        </p:nvSpPr>
        <p:spPr>
          <a:xfrm>
            <a:off x="2502567" y="4012016"/>
            <a:ext cx="1716507" cy="5454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</a:rPr>
              <a:t>Sector(s)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F3A38BB-B65C-5743-8163-9602436DED10}"/>
              </a:ext>
            </a:extLst>
          </p:cNvPr>
          <p:cNvSpPr/>
          <p:nvPr/>
        </p:nvSpPr>
        <p:spPr>
          <a:xfrm>
            <a:off x="4394534" y="4741929"/>
            <a:ext cx="2920665" cy="545432"/>
          </a:xfrm>
          <a:prstGeom prst="rect">
            <a:avLst/>
          </a:prstGeom>
          <a:solidFill>
            <a:srgbClr val="00AE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itchFamily="2" charset="0"/>
              </a:rPr>
              <a:t>Erasure Page</a:t>
            </a:r>
          </a:p>
        </p:txBody>
      </p:sp>
      <p:sp>
        <p:nvSpPr>
          <p:cNvPr id="33" name="Text Box 7">
            <a:extLst>
              <a:ext uri="{FF2B5EF4-FFF2-40B4-BE49-F238E27FC236}">
                <a16:creationId xmlns:a16="http://schemas.microsoft.com/office/drawing/2014/main" id="{00426157-BC31-9B48-8B81-51019571A1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757" y="6381328"/>
            <a:ext cx="1640170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defRPr/>
            </a:pPr>
            <a:r>
              <a:rPr lang="en-US" sz="1400" b="0" i="0" dirty="0">
                <a:solidFill>
                  <a:srgbClr val="2A40E2"/>
                </a:solidFill>
                <a:latin typeface="Gill Sans" charset="0"/>
                <a:ea typeface="Gill Sans" charset="0"/>
                <a:cs typeface="Gill Sans" charset="0"/>
              </a:rPr>
              <a:t>CS162 © UCB Fa19</a:t>
            </a:r>
          </a:p>
        </p:txBody>
      </p:sp>
    </p:spTree>
    <p:extLst>
      <p:ext uri="{BB962C8B-B14F-4D97-AF65-F5344CB8AC3E}">
        <p14:creationId xmlns:p14="http://schemas.microsoft.com/office/powerpoint/2010/main" val="1125585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11" grpId="0"/>
      <p:bldP spid="13" grpId="0" animBg="1"/>
      <p:bldP spid="14" grpId="0"/>
      <p:bldP spid="15" grpId="0"/>
      <p:bldP spid="16" grpId="0"/>
      <p:bldP spid="31" grpId="0" animBg="1"/>
      <p:bldP spid="34" grpId="0" animBg="1"/>
      <p:bldP spid="35" grpId="0"/>
      <p:bldP spid="42" grpId="0" animBg="1"/>
      <p:bldP spid="43" grpId="0" animBg="1"/>
      <p:bldP spid="4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9814D-393F-4ADB-85C7-BFB14A45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Inode</a:t>
            </a:r>
            <a:r>
              <a:rPr lang="en-US" dirty="0"/>
              <a:t> Structure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4737E7F-87E6-4007-B63C-0EA6894C2D7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5" y="1988840"/>
            <a:ext cx="6305550" cy="3465513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AB9E54-1D87-4AC7-B719-7B79C40F48D8}"/>
              </a:ext>
            </a:extLst>
          </p:cNvPr>
          <p:cNvSpPr/>
          <p:nvPr/>
        </p:nvSpPr>
        <p:spPr>
          <a:xfrm>
            <a:off x="3687472" y="2589221"/>
            <a:ext cx="736679" cy="684560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0000"/>
                </a:schemeClr>
              </a:gs>
            </a:gsLst>
            <a:lin ang="16200000" scaled="0"/>
            <a:tileRect/>
          </a:gradFill>
          <a:ln w="38100" cmpd="sng">
            <a:solidFill>
              <a:srgbClr val="0000FF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7E8742-F61D-41F4-A666-D0C7386AC936}"/>
              </a:ext>
            </a:extLst>
          </p:cNvPr>
          <p:cNvSpPr txBox="1"/>
          <p:nvPr/>
        </p:nvSpPr>
        <p:spPr>
          <a:xfrm>
            <a:off x="975201" y="3391872"/>
            <a:ext cx="3129660" cy="21698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User</a:t>
            </a:r>
          </a:p>
          <a:p>
            <a:r>
              <a:rPr lang="en-US" sz="15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Group</a:t>
            </a:r>
          </a:p>
          <a:p>
            <a:r>
              <a:rPr lang="en-US" sz="15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9 basic access control bits </a:t>
            </a:r>
          </a:p>
          <a:p>
            <a:r>
              <a:rPr lang="en-US" sz="15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   - UGO x RWX</a:t>
            </a:r>
          </a:p>
          <a:p>
            <a:r>
              <a:rPr lang="en-US" sz="1500" b="0" dirty="0" err="1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SetUID</a:t>
            </a:r>
            <a:r>
              <a:rPr lang="en-US" sz="15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 bit</a:t>
            </a:r>
          </a:p>
          <a:p>
            <a:r>
              <a:rPr lang="en-US" sz="15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    - execute at owner permissions</a:t>
            </a:r>
            <a:br>
              <a:rPr lang="en-US" sz="15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</a:br>
            <a:r>
              <a:rPr lang="en-US" sz="15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      rather than user</a:t>
            </a:r>
          </a:p>
          <a:p>
            <a:r>
              <a:rPr lang="en-US" sz="1500" b="0" dirty="0" err="1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SetGID</a:t>
            </a:r>
            <a:r>
              <a:rPr lang="en-US" sz="15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 bit</a:t>
            </a:r>
          </a:p>
          <a:p>
            <a:r>
              <a:rPr lang="en-US" sz="15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    - execute at group’s permissions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C7A0290-8E7A-4E41-AF08-F592FCEE467B}"/>
              </a:ext>
            </a:extLst>
          </p:cNvPr>
          <p:cNvCxnSpPr/>
          <p:nvPr/>
        </p:nvCxnSpPr>
        <p:spPr>
          <a:xfrm flipH="1">
            <a:off x="3547059" y="3235614"/>
            <a:ext cx="140413" cy="156258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1A95A96-3404-F54C-9E11-07436E521331}"/>
              </a:ext>
            </a:extLst>
          </p:cNvPr>
          <p:cNvSpPr txBox="1">
            <a:spLocks/>
          </p:cNvSpPr>
          <p:nvPr/>
        </p:nvSpPr>
        <p:spPr>
          <a:xfrm>
            <a:off x="395536" y="6558937"/>
            <a:ext cx="5904656" cy="2990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400" b="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CS162 at UC Berkeley</a:t>
            </a:r>
          </a:p>
        </p:txBody>
      </p:sp>
    </p:spTree>
    <p:extLst>
      <p:ext uri="{BB962C8B-B14F-4D97-AF65-F5344CB8AC3E}">
        <p14:creationId xmlns:p14="http://schemas.microsoft.com/office/powerpoint/2010/main" val="711400022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9814D-393F-4ADB-85C7-BFB14A45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Files: 12 Pointers Direct to Data Blocks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4737E7F-87E6-4007-B63C-0EA6894C2D7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74" y="2014345"/>
            <a:ext cx="6305550" cy="3465513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CB47DF9-21EB-419B-9441-936FDB7C2173}"/>
              </a:ext>
            </a:extLst>
          </p:cNvPr>
          <p:cNvSpPr/>
          <p:nvPr/>
        </p:nvSpPr>
        <p:spPr>
          <a:xfrm>
            <a:off x="3717289" y="3169087"/>
            <a:ext cx="684590" cy="1425275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0000"/>
                </a:schemeClr>
              </a:gs>
            </a:gsLst>
            <a:lin ang="16200000" scaled="0"/>
            <a:tileRect/>
          </a:gradFill>
          <a:ln w="38100" cmpd="sng">
            <a:solidFill>
              <a:srgbClr val="0000FF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D59FEC-9FA4-4010-B768-12C0EB573F99}"/>
              </a:ext>
            </a:extLst>
          </p:cNvPr>
          <p:cNvSpPr txBox="1"/>
          <p:nvPr/>
        </p:nvSpPr>
        <p:spPr>
          <a:xfrm>
            <a:off x="662118" y="2014345"/>
            <a:ext cx="2215260" cy="1015663"/>
          </a:xfrm>
          <a:prstGeom prst="rect">
            <a:avLst/>
          </a:prstGeom>
          <a:solidFill>
            <a:srgbClr val="DBEEF4"/>
          </a:solidFill>
          <a:ln w="38100" cmpd="sng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Direct pointers</a:t>
            </a:r>
          </a:p>
          <a:p>
            <a:endParaRPr lang="en-US" sz="1500" b="0" dirty="0">
              <a:latin typeface="Calibri" panose="020F0502020204030204" pitchFamily="34" charset="0"/>
              <a:ea typeface="Gill Sans" charset="0"/>
              <a:cs typeface="Calibri" panose="020F0502020204030204" pitchFamily="34" charset="0"/>
            </a:endParaRPr>
          </a:p>
          <a:p>
            <a:r>
              <a:rPr lang="en-US" sz="15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4kB blocks </a:t>
            </a:r>
            <a:r>
              <a:rPr lang="en-US" sz="15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  <a:sym typeface="Symbol" panose="05050102010706020507" pitchFamily="18" charset="2"/>
              </a:rPr>
              <a:t> </a:t>
            </a:r>
            <a:r>
              <a:rPr lang="en-US" sz="15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sufficient for files up to 48KB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0EB6CC0-874A-41E5-830F-EF1167D49294}"/>
              </a:ext>
            </a:extLst>
          </p:cNvPr>
          <p:cNvCxnSpPr/>
          <p:nvPr/>
        </p:nvCxnSpPr>
        <p:spPr>
          <a:xfrm flipH="1" flipV="1">
            <a:off x="2877378" y="2833216"/>
            <a:ext cx="839912" cy="335873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creen Shot 2014-10-21 at 1.40.36 PM.png">
            <a:extLst>
              <a:ext uri="{FF2B5EF4-FFF2-40B4-BE49-F238E27FC236}">
                <a16:creationId xmlns:a16="http://schemas.microsoft.com/office/drawing/2014/main" id="{B68A8613-63EC-4487-90CC-FF9C86573D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179" y="3629613"/>
            <a:ext cx="3219251" cy="1994900"/>
          </a:xfrm>
          <a:prstGeom prst="rect">
            <a:avLst/>
          </a:prstGeom>
          <a:ln>
            <a:solidFill>
              <a:srgbClr val="008000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42C773F-8027-4767-8566-BA12BD9061BC}"/>
              </a:ext>
            </a:extLst>
          </p:cNvPr>
          <p:cNvSpPr/>
          <p:nvPr/>
        </p:nvSpPr>
        <p:spPr>
          <a:xfrm>
            <a:off x="6159975" y="3870350"/>
            <a:ext cx="1550453" cy="1324475"/>
          </a:xfrm>
          <a:prstGeom prst="rect">
            <a:avLst/>
          </a:prstGeom>
          <a:solidFill>
            <a:srgbClr val="FFFF00">
              <a:alpha val="12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2DD737D4-9E0B-CA4F-9A26-B365B4F9B92D}"/>
              </a:ext>
            </a:extLst>
          </p:cNvPr>
          <p:cNvSpPr txBox="1">
            <a:spLocks/>
          </p:cNvSpPr>
          <p:nvPr/>
        </p:nvSpPr>
        <p:spPr>
          <a:xfrm>
            <a:off x="395536" y="6558937"/>
            <a:ext cx="5904656" cy="2990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400" b="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CS162 at UC Berkeley</a:t>
            </a:r>
          </a:p>
        </p:txBody>
      </p:sp>
    </p:spTree>
    <p:extLst>
      <p:ext uri="{BB962C8B-B14F-4D97-AF65-F5344CB8AC3E}">
        <p14:creationId xmlns:p14="http://schemas.microsoft.com/office/powerpoint/2010/main" val="18517756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9814D-393F-4ADB-85C7-BFB14A45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Files: 1-, 2-, 3-level indirect pointers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4737E7F-87E6-4007-B63C-0EA6894C2D7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339" y="2010168"/>
            <a:ext cx="6305550" cy="3465513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A5179EE-84BA-4F37-920E-9957350FC04C}"/>
              </a:ext>
            </a:extLst>
          </p:cNvPr>
          <p:cNvSpPr/>
          <p:nvPr/>
        </p:nvSpPr>
        <p:spPr>
          <a:xfrm>
            <a:off x="3697605" y="4546968"/>
            <a:ext cx="684590" cy="394366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0000"/>
                </a:schemeClr>
              </a:gs>
            </a:gsLst>
            <a:lin ang="16200000" scaled="0"/>
            <a:tileRect/>
          </a:gradFill>
          <a:ln w="38100" cmpd="sng">
            <a:solidFill>
              <a:srgbClr val="0000FF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19A2E2-B1C4-4BA5-A510-74712C438D10}"/>
              </a:ext>
            </a:extLst>
          </p:cNvPr>
          <p:cNvSpPr txBox="1"/>
          <p:nvPr/>
        </p:nvSpPr>
        <p:spPr>
          <a:xfrm>
            <a:off x="476708" y="1886565"/>
            <a:ext cx="2501010" cy="1708160"/>
          </a:xfrm>
          <a:prstGeom prst="rect">
            <a:avLst/>
          </a:prstGeom>
          <a:solidFill>
            <a:srgbClr val="DBEEF4"/>
          </a:solidFill>
          <a:ln w="38100" cmpd="sng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Indirect pointers</a:t>
            </a:r>
          </a:p>
          <a:p>
            <a:r>
              <a:rPr lang="en-US" sz="15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  - point to a disk block </a:t>
            </a:r>
          </a:p>
          <a:p>
            <a:r>
              <a:rPr lang="en-US" sz="15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     containing only pointers</a:t>
            </a:r>
          </a:p>
          <a:p>
            <a:r>
              <a:rPr lang="en-US" sz="15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  - 4 kB blocks =&gt; 1024 </a:t>
            </a:r>
            <a:r>
              <a:rPr lang="en-US" sz="1500" b="0" dirty="0" err="1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ptrs</a:t>
            </a:r>
            <a:endParaRPr lang="en-US" sz="1500" b="0" dirty="0">
              <a:latin typeface="Calibri" panose="020F0502020204030204" pitchFamily="34" charset="0"/>
              <a:ea typeface="Gill Sans" charset="0"/>
              <a:cs typeface="Calibri" panose="020F0502020204030204" pitchFamily="34" charset="0"/>
            </a:endParaRPr>
          </a:p>
          <a:p>
            <a:r>
              <a:rPr lang="en-US" sz="15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     =&gt; 4 MB @ level 2</a:t>
            </a:r>
          </a:p>
          <a:p>
            <a:r>
              <a:rPr lang="en-US" sz="15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     =&gt; 4 GB @ level 3</a:t>
            </a:r>
          </a:p>
          <a:p>
            <a:r>
              <a:rPr lang="en-US" sz="15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     =&gt; 4 TB @ level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678B92-590D-41B9-9DC4-103F2013725F}"/>
              </a:ext>
            </a:extLst>
          </p:cNvPr>
          <p:cNvSpPr txBox="1"/>
          <p:nvPr/>
        </p:nvSpPr>
        <p:spPr>
          <a:xfrm>
            <a:off x="7086794" y="3174278"/>
            <a:ext cx="62709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0" dirty="0">
                <a:solidFill>
                  <a:srgbClr val="0000FF"/>
                </a:solidFill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48 KB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C07A58-91E1-4B7D-B17E-7652835DFECE}"/>
              </a:ext>
            </a:extLst>
          </p:cNvPr>
          <p:cNvSpPr txBox="1"/>
          <p:nvPr/>
        </p:nvSpPr>
        <p:spPr>
          <a:xfrm>
            <a:off x="7029085" y="3565577"/>
            <a:ext cx="69121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0" dirty="0">
                <a:solidFill>
                  <a:srgbClr val="0000FF"/>
                </a:solidFill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+4 MB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91AFD1-BDB8-4ED0-A994-C40043EF7B83}"/>
              </a:ext>
            </a:extLst>
          </p:cNvPr>
          <p:cNvSpPr txBox="1"/>
          <p:nvPr/>
        </p:nvSpPr>
        <p:spPr>
          <a:xfrm>
            <a:off x="7067557" y="4163533"/>
            <a:ext cx="64793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0" dirty="0">
                <a:solidFill>
                  <a:srgbClr val="0000FF"/>
                </a:solidFill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+4 GB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D71357-B068-46CA-9BD9-CFA740275A2E}"/>
              </a:ext>
            </a:extLst>
          </p:cNvPr>
          <p:cNvSpPr txBox="1"/>
          <p:nvPr/>
        </p:nvSpPr>
        <p:spPr>
          <a:xfrm>
            <a:off x="7096411" y="5193096"/>
            <a:ext cx="6190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0" dirty="0">
                <a:solidFill>
                  <a:srgbClr val="0000FF"/>
                </a:solidFill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+4 TB</a:t>
            </a:r>
          </a:p>
        </p:txBody>
      </p:sp>
      <p:pic>
        <p:nvPicPr>
          <p:cNvPr id="14" name="Picture 13" descr="Screen Shot 2014-10-21 at 1.50.13 PM.png">
            <a:extLst>
              <a:ext uri="{FF2B5EF4-FFF2-40B4-BE49-F238E27FC236}">
                <a16:creationId xmlns:a16="http://schemas.microsoft.com/office/drawing/2014/main" id="{9CC88468-5177-477E-A69C-62781003FB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24" y="3742925"/>
            <a:ext cx="2422092" cy="185609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C53AC08-5609-40F2-A414-93D66B4A5AC5}"/>
              </a:ext>
            </a:extLst>
          </p:cNvPr>
          <p:cNvSpPr/>
          <p:nvPr/>
        </p:nvSpPr>
        <p:spPr>
          <a:xfrm>
            <a:off x="995832" y="4055442"/>
            <a:ext cx="964675" cy="1208106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0000"/>
                </a:schemeClr>
              </a:gs>
            </a:gsLst>
            <a:lin ang="16200000" scaled="0"/>
            <a:tileRect/>
          </a:gradFill>
          <a:ln w="38100" cmpd="sng">
            <a:solidFill>
              <a:srgbClr val="0000FF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6FE87D-2823-469A-B628-CF0F8F2D302F}"/>
              </a:ext>
            </a:extLst>
          </p:cNvPr>
          <p:cNvCxnSpPr/>
          <p:nvPr/>
        </p:nvCxnSpPr>
        <p:spPr>
          <a:xfrm flipH="1" flipV="1">
            <a:off x="2971993" y="3602185"/>
            <a:ext cx="725612" cy="944783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BF658BE7-F4B3-5545-97A0-A58F4AFC57D9}"/>
              </a:ext>
            </a:extLst>
          </p:cNvPr>
          <p:cNvSpPr txBox="1">
            <a:spLocks/>
          </p:cNvSpPr>
          <p:nvPr/>
        </p:nvSpPr>
        <p:spPr>
          <a:xfrm>
            <a:off x="395536" y="6558937"/>
            <a:ext cx="5904656" cy="2990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400" b="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CS162 at UC Berkeley</a:t>
            </a:r>
          </a:p>
        </p:txBody>
      </p:sp>
    </p:spTree>
    <p:extLst>
      <p:ext uri="{BB962C8B-B14F-4D97-AF65-F5344CB8AC3E}">
        <p14:creationId xmlns:p14="http://schemas.microsoft.com/office/powerpoint/2010/main" val="1534131892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</a:t>
            </a:r>
            <a:r>
              <a:rPr lang="en-US" dirty="0" err="1"/>
              <a:t>inodes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Optimized for file systems with many small files</a:t>
            </a:r>
          </a:p>
          <a:p>
            <a:pPr lvl="1"/>
            <a:r>
              <a:rPr lang="en-US" dirty="0"/>
              <a:t>Each </a:t>
            </a:r>
            <a:r>
              <a:rPr lang="en-US" dirty="0" err="1"/>
              <a:t>inode</a:t>
            </a:r>
            <a:r>
              <a:rPr lang="en-US" dirty="0"/>
              <a:t> can directly point to 48KB of data</a:t>
            </a:r>
          </a:p>
          <a:p>
            <a:pPr lvl="1"/>
            <a:r>
              <a:rPr lang="en-US" dirty="0"/>
              <a:t>Only one layer of indirection needed for 4MB files</a:t>
            </a:r>
          </a:p>
          <a:p>
            <a:r>
              <a:rPr lang="en-US" dirty="0"/>
              <a:t>Faster file access</a:t>
            </a:r>
          </a:p>
          <a:p>
            <a:pPr lvl="1"/>
            <a:r>
              <a:rPr lang="en-US" dirty="0"/>
              <a:t>Greater meta-data locality </a:t>
            </a:r>
            <a:r>
              <a:rPr lang="en-US" dirty="0">
                <a:sym typeface="Wingdings" panose="05000000000000000000" pitchFamily="2" charset="2"/>
              </a:rPr>
              <a:t> less random seeking</a:t>
            </a:r>
            <a:endParaRPr lang="en-US" dirty="0"/>
          </a:p>
          <a:p>
            <a:pPr lvl="1"/>
            <a:r>
              <a:rPr lang="en-US" dirty="0"/>
              <a:t>No need to traverse long, chained FAT entries</a:t>
            </a:r>
          </a:p>
          <a:p>
            <a:r>
              <a:rPr lang="en-US" dirty="0"/>
              <a:t>Easier free space management</a:t>
            </a:r>
          </a:p>
          <a:p>
            <a:pPr lvl="1"/>
            <a:r>
              <a:rPr lang="en-US" dirty="0"/>
              <a:t>Bitmaps can be cached in memory for fast access</a:t>
            </a:r>
          </a:p>
          <a:p>
            <a:pPr lvl="1"/>
            <a:r>
              <a:rPr lang="en-US" dirty="0" err="1"/>
              <a:t>inode</a:t>
            </a:r>
            <a:r>
              <a:rPr lang="en-US" dirty="0"/>
              <a:t> and data space handled independently</a:t>
            </a:r>
          </a:p>
        </p:txBody>
      </p:sp>
    </p:spTree>
    <p:extLst>
      <p:ext uri="{BB962C8B-B14F-4D97-AF65-F5344CB8AC3E}">
        <p14:creationId xmlns:p14="http://schemas.microsoft.com/office/powerpoint/2010/main" val="2647274442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8C9A9-0129-6A44-A9D0-AB9650FBD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F8679-25EA-B74C-BEFF-B0EB5122E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File System:</a:t>
            </a:r>
          </a:p>
          <a:p>
            <a:pPr lvl="1"/>
            <a:r>
              <a:rPr lang="en-US" sz="2000" dirty="0"/>
              <a:t>Transforms blocks into Files and Directories</a:t>
            </a:r>
          </a:p>
          <a:p>
            <a:pPr lvl="1"/>
            <a:r>
              <a:rPr lang="en-US" sz="2000" dirty="0"/>
              <a:t>Optimize for size, access and usage patterns</a:t>
            </a:r>
          </a:p>
          <a:p>
            <a:pPr lvl="1"/>
            <a:r>
              <a:rPr lang="en-US" sz="2000" dirty="0"/>
              <a:t>Maximize sequential access, allow efficient random access</a:t>
            </a:r>
          </a:p>
          <a:p>
            <a:r>
              <a:rPr lang="en-US" sz="2000" dirty="0"/>
              <a:t>FAT: File Allocation Table</a:t>
            </a:r>
          </a:p>
          <a:p>
            <a:pPr lvl="1"/>
            <a:r>
              <a:rPr lang="en-US" sz="2000" dirty="0"/>
              <a:t>Very popular (DOS)</a:t>
            </a:r>
          </a:p>
          <a:p>
            <a:pPr lvl="1"/>
            <a:r>
              <a:rPr lang="en-US" sz="2000" dirty="0"/>
              <a:t>File indexes into simple table, find blocks by traversing linked list</a:t>
            </a:r>
          </a:p>
          <a:p>
            <a:pPr lvl="1"/>
            <a:r>
              <a:rPr lang="en-US" sz="2000" dirty="0"/>
              <a:t>Simple;  table size may become very big for large disk (</a:t>
            </a:r>
            <a:r>
              <a:rPr lang="en-US" sz="2000" dirty="0" err="1"/>
              <a:t>eg</a:t>
            </a:r>
            <a:r>
              <a:rPr lang="en-US" sz="2000" dirty="0"/>
              <a:t> 2-4 TB); Lots of seeks</a:t>
            </a:r>
          </a:p>
          <a:p>
            <a:r>
              <a:rPr lang="en-US" sz="2000" dirty="0"/>
              <a:t>FFS (Linux/Unix)</a:t>
            </a:r>
          </a:p>
          <a:p>
            <a:pPr lvl="1"/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inode</a:t>
            </a:r>
            <a:r>
              <a:rPr lang="en-US" sz="2000" dirty="0"/>
              <a:t> file index structure</a:t>
            </a:r>
          </a:p>
          <a:p>
            <a:pPr lvl="1"/>
            <a:r>
              <a:rPr lang="en-US" sz="2000" dirty="0"/>
              <a:t>Asymmetric, multi-level tree</a:t>
            </a:r>
          </a:p>
          <a:p>
            <a:pPr lvl="1"/>
            <a:r>
              <a:rPr lang="en-US" sz="2000" dirty="0"/>
              <a:t>One block per leaf of tree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69086825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b="0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45</a:t>
            </a:fld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55617" y="5513699"/>
            <a:ext cx="232012" cy="368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02793" y="5513699"/>
            <a:ext cx="232012" cy="368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49969" y="5513699"/>
            <a:ext cx="232012" cy="368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97146" y="5513699"/>
            <a:ext cx="232012" cy="368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55617" y="5882189"/>
            <a:ext cx="232012" cy="368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02793" y="5882189"/>
            <a:ext cx="232012" cy="368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249969" y="5882189"/>
            <a:ext cx="232012" cy="368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497146" y="5882189"/>
            <a:ext cx="232012" cy="368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751905" y="5513699"/>
            <a:ext cx="232012" cy="368490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999081" y="5513699"/>
            <a:ext cx="232012" cy="368490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46257" y="5513699"/>
            <a:ext cx="232012" cy="368490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493434" y="5513699"/>
            <a:ext cx="232012" cy="368490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751905" y="5882189"/>
            <a:ext cx="232012" cy="368490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999081" y="5882189"/>
            <a:ext cx="232012" cy="368490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246257" y="5882189"/>
            <a:ext cx="232012" cy="368490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493434" y="5882189"/>
            <a:ext cx="232012" cy="368490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741370" y="5513699"/>
            <a:ext cx="514062" cy="368490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255432" y="5513699"/>
            <a:ext cx="514062" cy="368490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769494" y="5513699"/>
            <a:ext cx="514062" cy="368490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283556" y="5513699"/>
            <a:ext cx="514062" cy="368490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741370" y="5882189"/>
            <a:ext cx="514062" cy="368490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255432" y="5882189"/>
            <a:ext cx="514062" cy="368490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769494" y="5882189"/>
            <a:ext cx="514062" cy="368490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283556" y="5882189"/>
            <a:ext cx="514062" cy="368490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22642" y="5513699"/>
            <a:ext cx="514062" cy="736980"/>
          </a:xfrm>
          <a:prstGeom prst="rect">
            <a:avLst/>
          </a:prstGeom>
          <a:solidFill>
            <a:srgbClr val="945200">
              <a:alpha val="76078"/>
            </a:srgb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336704" y="5513699"/>
            <a:ext cx="514062" cy="736980"/>
          </a:xfrm>
          <a:prstGeom prst="rect">
            <a:avLst/>
          </a:prstGeom>
          <a:solidFill>
            <a:srgbClr val="945200">
              <a:alpha val="76078"/>
            </a:srgb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850766" y="5513699"/>
            <a:ext cx="514062" cy="736980"/>
          </a:xfrm>
          <a:prstGeom prst="rect">
            <a:avLst/>
          </a:prstGeom>
          <a:solidFill>
            <a:srgbClr val="945200">
              <a:alpha val="76078"/>
            </a:srgb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364828" y="5513699"/>
            <a:ext cx="514062" cy="736980"/>
          </a:xfrm>
          <a:prstGeom prst="rect">
            <a:avLst/>
          </a:prstGeom>
          <a:solidFill>
            <a:srgbClr val="945200">
              <a:alpha val="76078"/>
            </a:srgb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878890" y="5513699"/>
            <a:ext cx="514062" cy="736980"/>
          </a:xfrm>
          <a:prstGeom prst="rect">
            <a:avLst/>
          </a:prstGeom>
          <a:solidFill>
            <a:srgbClr val="945200">
              <a:alpha val="76078"/>
            </a:srgb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397519" y="5513699"/>
            <a:ext cx="514062" cy="736980"/>
          </a:xfrm>
          <a:prstGeom prst="rect">
            <a:avLst/>
          </a:prstGeom>
          <a:solidFill>
            <a:srgbClr val="945200">
              <a:alpha val="76078"/>
            </a:srgb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911581" y="5513699"/>
            <a:ext cx="514062" cy="736980"/>
          </a:xfrm>
          <a:prstGeom prst="rect">
            <a:avLst/>
          </a:prstGeom>
          <a:solidFill>
            <a:srgbClr val="945200">
              <a:alpha val="76078"/>
            </a:srgb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425643" y="5513699"/>
            <a:ext cx="514062" cy="736980"/>
          </a:xfrm>
          <a:prstGeom prst="rect">
            <a:avLst/>
          </a:prstGeom>
          <a:solidFill>
            <a:srgbClr val="945200">
              <a:alpha val="76078"/>
            </a:srgb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13505" y="5513699"/>
            <a:ext cx="514062" cy="73698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Rectangular Callout 48"/>
          <p:cNvSpPr/>
          <p:nvPr/>
        </p:nvSpPr>
        <p:spPr>
          <a:xfrm>
            <a:off x="175775" y="158890"/>
            <a:ext cx="5481222" cy="2092991"/>
          </a:xfrm>
          <a:prstGeom prst="wedgeRectCallout">
            <a:avLst>
              <a:gd name="adj1" fmla="val -48045"/>
              <a:gd name="adj2" fmla="val 202898"/>
            </a:avLst>
          </a:prstGeom>
          <a:solidFill>
            <a:schemeClr val="bg2">
              <a:lumMod val="75000"/>
            </a:schemeClr>
          </a:solidFill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Super block, storing: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Size and location of bitmaps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Number and location of </a:t>
            </a:r>
            <a:r>
              <a:rPr lang="en-US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inodes</a:t>
            </a:r>
            <a:endParaRPr 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Number and location of data blocks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Index of root </a:t>
            </a:r>
            <a:r>
              <a:rPr lang="en-US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inodes</a:t>
            </a:r>
            <a:endParaRPr 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Right Brace 51"/>
          <p:cNvSpPr/>
          <p:nvPr/>
        </p:nvSpPr>
        <p:spPr>
          <a:xfrm rot="16200000">
            <a:off x="2059081" y="4801512"/>
            <a:ext cx="391886" cy="940844"/>
          </a:xfrm>
          <a:prstGeom prst="rightBrac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Right Brace 52"/>
          <p:cNvSpPr/>
          <p:nvPr/>
        </p:nvSpPr>
        <p:spPr>
          <a:xfrm rot="16200000">
            <a:off x="6682447" y="3209039"/>
            <a:ext cx="391887" cy="4111493"/>
          </a:xfrm>
          <a:prstGeom prst="rightBrace">
            <a:avLst/>
          </a:prstGeom>
          <a:noFill/>
          <a:ln w="57150">
            <a:solidFill>
              <a:srgbClr val="945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Rectangular Callout 53"/>
          <p:cNvSpPr/>
          <p:nvPr/>
        </p:nvSpPr>
        <p:spPr>
          <a:xfrm>
            <a:off x="6008045" y="4274349"/>
            <a:ext cx="3054488" cy="550459"/>
          </a:xfrm>
          <a:prstGeom prst="wedgeRectCallout">
            <a:avLst>
              <a:gd name="adj1" fmla="val -21041"/>
              <a:gd name="adj2" fmla="val 74269"/>
            </a:avLst>
          </a:prstGeom>
          <a:solidFill>
            <a:srgbClr val="945200"/>
          </a:solidFill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Data blocks (4KB each)</a:t>
            </a:r>
          </a:p>
        </p:txBody>
      </p:sp>
      <p:sp>
        <p:nvSpPr>
          <p:cNvPr id="55" name="Rectangular Callout 54"/>
          <p:cNvSpPr/>
          <p:nvPr/>
        </p:nvSpPr>
        <p:spPr>
          <a:xfrm>
            <a:off x="1784602" y="2432711"/>
            <a:ext cx="2528942" cy="951934"/>
          </a:xfrm>
          <a:prstGeom prst="wedgeRectCallout">
            <a:avLst>
              <a:gd name="adj1" fmla="val -30769"/>
              <a:gd name="adj2" fmla="val 214030"/>
            </a:avLst>
          </a:prstGeom>
          <a:solidFill>
            <a:schemeClr val="accent2">
              <a:lumMod val="75000"/>
            </a:schemeClr>
          </a:solidFill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Bitmap of free &amp; used data blocks</a:t>
            </a:r>
          </a:p>
        </p:txBody>
      </p:sp>
      <p:sp>
        <p:nvSpPr>
          <p:cNvPr id="56" name="Right Brace 55"/>
          <p:cNvSpPr/>
          <p:nvPr/>
        </p:nvSpPr>
        <p:spPr>
          <a:xfrm rot="16200000">
            <a:off x="3577931" y="4303211"/>
            <a:ext cx="391886" cy="1937446"/>
          </a:xfrm>
          <a:prstGeom prst="rightBrace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Rectangular Callout 56"/>
          <p:cNvSpPr/>
          <p:nvPr/>
        </p:nvSpPr>
        <p:spPr>
          <a:xfrm>
            <a:off x="4540587" y="1914096"/>
            <a:ext cx="4299785" cy="1811743"/>
          </a:xfrm>
          <a:prstGeom prst="wedgeRectCallout">
            <a:avLst>
              <a:gd name="adj1" fmla="val -66646"/>
              <a:gd name="adj2" fmla="val 119656"/>
            </a:avLst>
          </a:prstGeom>
          <a:solidFill>
            <a:schemeClr val="accent5">
              <a:lumMod val="75000"/>
            </a:schemeClr>
          </a:solidFill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Table of </a:t>
            </a:r>
            <a:r>
              <a:rPr lang="en-US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inodes</a:t>
            </a:r>
            <a:endParaRPr 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Each </a:t>
            </a:r>
            <a:r>
              <a:rPr lang="en-US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inode</a:t>
            </a: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 is a file/directory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Includes meta-data and lists of associated data blocks</a:t>
            </a:r>
          </a:p>
        </p:txBody>
      </p:sp>
      <p:sp>
        <p:nvSpPr>
          <p:cNvPr id="58" name="Right Brace 57"/>
          <p:cNvSpPr/>
          <p:nvPr/>
        </p:nvSpPr>
        <p:spPr>
          <a:xfrm rot="16200000">
            <a:off x="1053699" y="4805743"/>
            <a:ext cx="384739" cy="925234"/>
          </a:xfrm>
          <a:prstGeom prst="rightBrac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Rectangular Callout 58"/>
          <p:cNvSpPr/>
          <p:nvPr/>
        </p:nvSpPr>
        <p:spPr>
          <a:xfrm>
            <a:off x="987629" y="3588869"/>
            <a:ext cx="2331492" cy="951934"/>
          </a:xfrm>
          <a:prstGeom prst="wedgeRectCallout">
            <a:avLst>
              <a:gd name="adj1" fmla="val -38268"/>
              <a:gd name="adj2" fmla="val 97902"/>
            </a:avLst>
          </a:prstGeom>
          <a:solidFill>
            <a:schemeClr val="accent1"/>
          </a:solidFill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Bitmap of free &amp; used </a:t>
            </a:r>
            <a:r>
              <a:rPr lang="en-US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inodes</a:t>
            </a:r>
            <a:endParaRPr lang="en-US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2257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8D450-38D7-1B4D-B392-6BDE31028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Directory Entry, </a:t>
            </a:r>
            <a:r>
              <a:rPr lang="en-US" dirty="0" err="1"/>
              <a:t>inode</a:t>
            </a:r>
            <a:r>
              <a:rPr lang="en-US" dirty="0"/>
              <a:t>, and file contents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482885-2FC0-CA4C-ADFA-49D3D1F40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320194"/>
            <a:ext cx="5360640" cy="52330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6C47F0-B021-DC46-80A7-1E10E753FF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00" y="6462628"/>
            <a:ext cx="4178176" cy="360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8989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Adapted from: Linux: The Textbook by Sarwar and </a:t>
            </a:r>
            <a:r>
              <a:rPr lang="en-US" altLang="en-US" sz="1200" dirty="0" err="1">
                <a:solidFill>
                  <a:srgbClr val="8989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koretsky</a:t>
            </a:r>
            <a:endParaRPr lang="en-US" altLang="en-US" sz="1200" b="1" dirty="0">
              <a:solidFill>
                <a:srgbClr val="89898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79988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8D450-38D7-1B4D-B392-6BDE31028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Directory Entry, </a:t>
            </a:r>
            <a:r>
              <a:rPr lang="en-US" dirty="0" err="1"/>
              <a:t>inode</a:t>
            </a:r>
            <a:r>
              <a:rPr lang="en-US" dirty="0"/>
              <a:t>, and file contents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482885-2FC0-CA4C-ADFA-49D3D1F40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320194"/>
            <a:ext cx="5360640" cy="52330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6C47F0-B021-DC46-80A7-1E10E753FF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00" y="6462628"/>
            <a:ext cx="4178176" cy="360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8989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Adapted from: Linux: The Textbook by Sarwar and </a:t>
            </a:r>
            <a:r>
              <a:rPr lang="en-US" altLang="en-US" sz="1200" dirty="0" err="1">
                <a:solidFill>
                  <a:srgbClr val="8989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koretsky</a:t>
            </a:r>
            <a:endParaRPr lang="en-US" altLang="en-US" sz="1200" b="1" dirty="0">
              <a:solidFill>
                <a:srgbClr val="89898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3DC3E4-2BAE-6646-8CB2-52DA34F04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87940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66479-B585-7842-A4A4-7A14D2420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 of </a:t>
            </a:r>
            <a:r>
              <a:rPr lang="en-US" i="1" dirty="0" err="1">
                <a:solidFill>
                  <a:srgbClr val="FF0000"/>
                </a:solidFill>
              </a:rPr>
              <a:t>inode</a:t>
            </a:r>
            <a:endParaRPr lang="en-US" i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27BFEB-BE48-7A40-ACF1-4377617E0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911350"/>
            <a:ext cx="2590800" cy="3035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FC2B9D7-D445-244A-94FC-C6FA57ED7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00" y="6462628"/>
            <a:ext cx="4178176" cy="360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8989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Adapted from: Linux: The Textbook by Sarwar and </a:t>
            </a:r>
            <a:r>
              <a:rPr lang="en-US" altLang="en-US" sz="1200" dirty="0" err="1">
                <a:solidFill>
                  <a:srgbClr val="8989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koretsky</a:t>
            </a:r>
            <a:endParaRPr lang="en-US" altLang="en-US" sz="1200" b="1" dirty="0">
              <a:solidFill>
                <a:srgbClr val="89898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08667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48076BC8-ADD7-7245-9CAB-0497180C6B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err="1">
                <a:solidFill>
                  <a:srgbClr val="FF0000"/>
                </a:solidFill>
              </a:rPr>
              <a:t>Inode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/>
              <a:t>diagram</a:t>
            </a:r>
          </a:p>
        </p:txBody>
      </p:sp>
      <p:sp>
        <p:nvSpPr>
          <p:cNvPr id="15364" name="Rectangle 4">
            <a:extLst>
              <a:ext uri="{FF2B5EF4-FFF2-40B4-BE49-F238E27FC236}">
                <a16:creationId xmlns:a16="http://schemas.microsoft.com/office/drawing/2014/main" id="{DDED1325-E3C9-6944-A7A1-A4B6F3806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981200"/>
            <a:ext cx="1524000" cy="396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65" name="Text Box 5">
            <a:extLst>
              <a:ext uri="{FF2B5EF4-FFF2-40B4-BE49-F238E27FC236}">
                <a16:creationId xmlns:a16="http://schemas.microsoft.com/office/drawing/2014/main" id="{B67D866C-2A5E-F141-BA6C-FF6AA9D895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4725" y="1487488"/>
            <a:ext cx="931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inode</a:t>
            </a:r>
            <a:endParaRPr lang="en-US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66" name="Rectangle 6">
            <a:extLst>
              <a:ext uri="{FF2B5EF4-FFF2-40B4-BE49-F238E27FC236}">
                <a16:creationId xmlns:a16="http://schemas.microsoft.com/office/drawing/2014/main" id="{42864BD3-C32B-4A42-91DC-903D9601D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2133600"/>
            <a:ext cx="1219200" cy="19050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t>File info</a:t>
            </a:r>
          </a:p>
        </p:txBody>
      </p:sp>
      <p:sp>
        <p:nvSpPr>
          <p:cNvPr id="15368" name="Rectangle 8">
            <a:extLst>
              <a:ext uri="{FF2B5EF4-FFF2-40B4-BE49-F238E27FC236}">
                <a16:creationId xmlns:a16="http://schemas.microsoft.com/office/drawing/2014/main" id="{37A25AAE-E687-DC48-B8B0-44D03F4192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4267200"/>
            <a:ext cx="12192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69" name="Rectangle 9">
            <a:extLst>
              <a:ext uri="{FF2B5EF4-FFF2-40B4-BE49-F238E27FC236}">
                <a16:creationId xmlns:a16="http://schemas.microsoft.com/office/drawing/2014/main" id="{3C1E0127-EC13-6340-BDFD-A231F78C8A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4419600"/>
            <a:ext cx="12192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70" name="Rectangle 10">
            <a:extLst>
              <a:ext uri="{FF2B5EF4-FFF2-40B4-BE49-F238E27FC236}">
                <a16:creationId xmlns:a16="http://schemas.microsoft.com/office/drawing/2014/main" id="{0A6BE213-D9E8-B448-AC2F-7C51B6E1D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4572000"/>
            <a:ext cx="12192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71" name="Rectangle 11">
            <a:extLst>
              <a:ext uri="{FF2B5EF4-FFF2-40B4-BE49-F238E27FC236}">
                <a16:creationId xmlns:a16="http://schemas.microsoft.com/office/drawing/2014/main" id="{85C1C7D9-219D-3346-8DBB-56A40904C9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4724400"/>
            <a:ext cx="12192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72" name="Rectangle 12">
            <a:extLst>
              <a:ext uri="{FF2B5EF4-FFF2-40B4-BE49-F238E27FC236}">
                <a16:creationId xmlns:a16="http://schemas.microsoft.com/office/drawing/2014/main" id="{2C637703-4074-C542-B7F3-F29AF7BD0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4876800"/>
            <a:ext cx="12192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73" name="Rectangle 13">
            <a:extLst>
              <a:ext uri="{FF2B5EF4-FFF2-40B4-BE49-F238E27FC236}">
                <a16:creationId xmlns:a16="http://schemas.microsoft.com/office/drawing/2014/main" id="{AE8D91B1-C5DB-B84D-A61C-6895C3D35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5029200"/>
            <a:ext cx="12192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74" name="Rectangle 14">
            <a:extLst>
              <a:ext uri="{FF2B5EF4-FFF2-40B4-BE49-F238E27FC236}">
                <a16:creationId xmlns:a16="http://schemas.microsoft.com/office/drawing/2014/main" id="{31BCF143-7334-EA4A-806A-A4EE107F0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5181600"/>
            <a:ext cx="12192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75" name="Rectangle 15">
            <a:extLst>
              <a:ext uri="{FF2B5EF4-FFF2-40B4-BE49-F238E27FC236}">
                <a16:creationId xmlns:a16="http://schemas.microsoft.com/office/drawing/2014/main" id="{A8529615-EC73-444B-8200-963B886BCC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5334000"/>
            <a:ext cx="12192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76" name="Rectangle 16">
            <a:extLst>
              <a:ext uri="{FF2B5EF4-FFF2-40B4-BE49-F238E27FC236}">
                <a16:creationId xmlns:a16="http://schemas.microsoft.com/office/drawing/2014/main" id="{B44AC2D4-5609-BB43-BAC9-8B442F5BE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5486400"/>
            <a:ext cx="12192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77" name="Rectangle 17">
            <a:extLst>
              <a:ext uri="{FF2B5EF4-FFF2-40B4-BE49-F238E27FC236}">
                <a16:creationId xmlns:a16="http://schemas.microsoft.com/office/drawing/2014/main" id="{4C6D92D9-7A38-5B4C-B09B-7A65ECC9F2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5638800"/>
            <a:ext cx="12192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78" name="Rectangle 18">
            <a:extLst>
              <a:ext uri="{FF2B5EF4-FFF2-40B4-BE49-F238E27FC236}">
                <a16:creationId xmlns:a16="http://schemas.microsoft.com/office/drawing/2014/main" id="{DB0CAC5C-EDB8-7545-9722-C6D72F7E6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2819400"/>
            <a:ext cx="1066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79" name="Rectangle 19">
            <a:extLst>
              <a:ext uri="{FF2B5EF4-FFF2-40B4-BE49-F238E27FC236}">
                <a16:creationId xmlns:a16="http://schemas.microsoft.com/office/drawing/2014/main" id="{494C4DE0-06D2-1740-A4A4-956BE3688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3276600"/>
            <a:ext cx="1066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80" name="Rectangle 20">
            <a:extLst>
              <a:ext uri="{FF2B5EF4-FFF2-40B4-BE49-F238E27FC236}">
                <a16:creationId xmlns:a16="http://schemas.microsoft.com/office/drawing/2014/main" id="{676AF5A9-3B4A-914B-BD86-A4E4EE3C4F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3733800"/>
            <a:ext cx="1066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81" name="Rectangle 21">
            <a:extLst>
              <a:ext uri="{FF2B5EF4-FFF2-40B4-BE49-F238E27FC236}">
                <a16:creationId xmlns:a16="http://schemas.microsoft.com/office/drawing/2014/main" id="{01B29A3C-AE41-DA4E-AFC1-EC1FC5106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4191000"/>
            <a:ext cx="1066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82" name="Rectangle 22">
            <a:extLst>
              <a:ext uri="{FF2B5EF4-FFF2-40B4-BE49-F238E27FC236}">
                <a16:creationId xmlns:a16="http://schemas.microsoft.com/office/drawing/2014/main" id="{75A7ED35-A1CC-0843-A6D8-C9662E5F2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4648200"/>
            <a:ext cx="1066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83" name="Rectangle 23">
            <a:extLst>
              <a:ext uri="{FF2B5EF4-FFF2-40B4-BE49-F238E27FC236}">
                <a16:creationId xmlns:a16="http://schemas.microsoft.com/office/drawing/2014/main" id="{94ACBAAA-0048-424F-AE4B-08ABAD39D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5257800"/>
            <a:ext cx="1066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84" name="Rectangle 24">
            <a:extLst>
              <a:ext uri="{FF2B5EF4-FFF2-40B4-BE49-F238E27FC236}">
                <a16:creationId xmlns:a16="http://schemas.microsoft.com/office/drawing/2014/main" id="{829406B8-6ED0-8B4B-B92A-0DD3D75EDB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5867400"/>
            <a:ext cx="1066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85" name="Rectangle 25">
            <a:extLst>
              <a:ext uri="{FF2B5EF4-FFF2-40B4-BE49-F238E27FC236}">
                <a16:creationId xmlns:a16="http://schemas.microsoft.com/office/drawing/2014/main" id="{83B7D872-B7DF-684F-8DE0-DA4452C9E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3124200"/>
            <a:ext cx="1066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86" name="Rectangle 26">
            <a:extLst>
              <a:ext uri="{FF2B5EF4-FFF2-40B4-BE49-F238E27FC236}">
                <a16:creationId xmlns:a16="http://schemas.microsoft.com/office/drawing/2014/main" id="{FD31C2D7-F227-1646-8A5A-92D5F3C840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3581400"/>
            <a:ext cx="1066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87" name="Rectangle 27">
            <a:extLst>
              <a:ext uri="{FF2B5EF4-FFF2-40B4-BE49-F238E27FC236}">
                <a16:creationId xmlns:a16="http://schemas.microsoft.com/office/drawing/2014/main" id="{094B578D-132D-0A4D-B248-052F304F1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4038600"/>
            <a:ext cx="1066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89" name="Rectangle 29">
            <a:extLst>
              <a:ext uri="{FF2B5EF4-FFF2-40B4-BE49-F238E27FC236}">
                <a16:creationId xmlns:a16="http://schemas.microsoft.com/office/drawing/2014/main" id="{081C071D-0F82-6543-94B3-AF9CCC38D2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5029200"/>
            <a:ext cx="1066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90" name="Rectangle 30">
            <a:extLst>
              <a:ext uri="{FF2B5EF4-FFF2-40B4-BE49-F238E27FC236}">
                <a16:creationId xmlns:a16="http://schemas.microsoft.com/office/drawing/2014/main" id="{7385A5E4-B75D-8B4C-B975-27F63C8C0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5486400"/>
            <a:ext cx="1066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91" name="Text Box 31">
            <a:extLst>
              <a:ext uri="{FF2B5EF4-FFF2-40B4-BE49-F238E27FC236}">
                <a16:creationId xmlns:a16="http://schemas.microsoft.com/office/drawing/2014/main" id="{D4AC4364-85CE-FE49-9134-74F98A3ED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2362200"/>
            <a:ext cx="140968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t>Direct blocks</a:t>
            </a:r>
          </a:p>
        </p:txBody>
      </p:sp>
      <p:sp>
        <p:nvSpPr>
          <p:cNvPr id="15392" name="Text Box 32">
            <a:extLst>
              <a:ext uri="{FF2B5EF4-FFF2-40B4-BE49-F238E27FC236}">
                <a16:creationId xmlns:a16="http://schemas.microsoft.com/office/drawing/2014/main" id="{37096847-3CDF-4841-AE84-4AF0797884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0125" y="2703513"/>
            <a:ext cx="15715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t>Indirect blocks</a:t>
            </a:r>
          </a:p>
        </p:txBody>
      </p:sp>
      <p:sp>
        <p:nvSpPr>
          <p:cNvPr id="15393" name="Text Box 33">
            <a:extLst>
              <a:ext uri="{FF2B5EF4-FFF2-40B4-BE49-F238E27FC236}">
                <a16:creationId xmlns:a16="http://schemas.microsoft.com/office/drawing/2014/main" id="{7F19F5F1-916F-8E40-9707-6239057457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3962400"/>
            <a:ext cx="99695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t>Double</a:t>
            </a:r>
          </a:p>
          <a:p>
            <a:r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t>Indirect </a:t>
            </a:r>
          </a:p>
          <a:p>
            <a:r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t>Blocks</a:t>
            </a:r>
          </a:p>
        </p:txBody>
      </p:sp>
      <p:sp>
        <p:nvSpPr>
          <p:cNvPr id="15394" name="Rectangle 34">
            <a:extLst>
              <a:ext uri="{FF2B5EF4-FFF2-40B4-BE49-F238E27FC236}">
                <a16:creationId xmlns:a16="http://schemas.microsoft.com/office/drawing/2014/main" id="{036972F3-8BD9-B94E-AAC6-49305F6B27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5943600"/>
            <a:ext cx="1066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95" name="Line 35">
            <a:extLst>
              <a:ext uri="{FF2B5EF4-FFF2-40B4-BE49-F238E27FC236}">
                <a16:creationId xmlns:a16="http://schemas.microsoft.com/office/drawing/2014/main" id="{5CDB8E0F-F34E-DB4E-85EA-22BC45BF6D0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33600" y="3048000"/>
            <a:ext cx="22098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96" name="Line 36">
            <a:extLst>
              <a:ext uri="{FF2B5EF4-FFF2-40B4-BE49-F238E27FC236}">
                <a16:creationId xmlns:a16="http://schemas.microsoft.com/office/drawing/2014/main" id="{7B1D2934-EE2E-DE45-8D9C-619D9CDB88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33600" y="3505200"/>
            <a:ext cx="22098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97" name="Line 37">
            <a:extLst>
              <a:ext uri="{FF2B5EF4-FFF2-40B4-BE49-F238E27FC236}">
                <a16:creationId xmlns:a16="http://schemas.microsoft.com/office/drawing/2014/main" id="{2F8D585A-3B18-5B4B-9FBB-C78AAFBBF2F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9800" y="3962400"/>
            <a:ext cx="21336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98" name="Line 38">
            <a:extLst>
              <a:ext uri="{FF2B5EF4-FFF2-40B4-BE49-F238E27FC236}">
                <a16:creationId xmlns:a16="http://schemas.microsoft.com/office/drawing/2014/main" id="{1A054850-C289-6044-954B-5AF82A3EFAC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9800" y="4343400"/>
            <a:ext cx="2133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400" name="Line 40">
            <a:extLst>
              <a:ext uri="{FF2B5EF4-FFF2-40B4-BE49-F238E27FC236}">
                <a16:creationId xmlns:a16="http://schemas.microsoft.com/office/drawing/2014/main" id="{C3136C80-3942-6240-9870-30ED68CB1A0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9800" y="4800600"/>
            <a:ext cx="2133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401" name="Line 41">
            <a:extLst>
              <a:ext uri="{FF2B5EF4-FFF2-40B4-BE49-F238E27FC236}">
                <a16:creationId xmlns:a16="http://schemas.microsoft.com/office/drawing/2014/main" id="{2E9F5A6B-4641-DF49-975E-BB0DF50677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9800" y="5410200"/>
            <a:ext cx="2743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403" name="Line 43">
            <a:extLst>
              <a:ext uri="{FF2B5EF4-FFF2-40B4-BE49-F238E27FC236}">
                <a16:creationId xmlns:a16="http://schemas.microsoft.com/office/drawing/2014/main" id="{33BC3A48-503E-984A-B7E1-D9BC300BBD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86400" y="3276600"/>
            <a:ext cx="914400" cy="1981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405" name="Line 45">
            <a:extLst>
              <a:ext uri="{FF2B5EF4-FFF2-40B4-BE49-F238E27FC236}">
                <a16:creationId xmlns:a16="http://schemas.microsoft.com/office/drawing/2014/main" id="{3E8ECD20-7AD1-9944-891B-C834C9BA84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38800" y="3733800"/>
            <a:ext cx="7620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406" name="Line 46">
            <a:extLst>
              <a:ext uri="{FF2B5EF4-FFF2-40B4-BE49-F238E27FC236}">
                <a16:creationId xmlns:a16="http://schemas.microsoft.com/office/drawing/2014/main" id="{95B7B252-6051-9D48-A31B-80FB36C06DA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1200" y="4191000"/>
            <a:ext cx="6096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407" name="Line 47">
            <a:extLst>
              <a:ext uri="{FF2B5EF4-FFF2-40B4-BE49-F238E27FC236}">
                <a16:creationId xmlns:a16="http://schemas.microsoft.com/office/drawing/2014/main" id="{209EEE07-7CBA-844B-B351-C5AD45A26D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29400" y="5257800"/>
            <a:ext cx="1066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408" name="Line 48">
            <a:extLst>
              <a:ext uri="{FF2B5EF4-FFF2-40B4-BE49-F238E27FC236}">
                <a16:creationId xmlns:a16="http://schemas.microsoft.com/office/drawing/2014/main" id="{8AB2C612-AFD9-B149-A453-2649F4F034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29400" y="5638800"/>
            <a:ext cx="1066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409" name="Line 49">
            <a:extLst>
              <a:ext uri="{FF2B5EF4-FFF2-40B4-BE49-F238E27FC236}">
                <a16:creationId xmlns:a16="http://schemas.microsoft.com/office/drawing/2014/main" id="{4422C3DE-E3F9-0F4E-8D4E-EDEDD023157B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9400" y="6019800"/>
            <a:ext cx="10668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410" name="Rectangle 50">
            <a:extLst>
              <a:ext uri="{FF2B5EF4-FFF2-40B4-BE49-F238E27FC236}">
                <a16:creationId xmlns:a16="http://schemas.microsoft.com/office/drawing/2014/main" id="{9868F38C-932A-D447-8E93-86FE9B216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6019800"/>
            <a:ext cx="1066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411" name="Line 51">
            <a:extLst>
              <a:ext uri="{FF2B5EF4-FFF2-40B4-BE49-F238E27FC236}">
                <a16:creationId xmlns:a16="http://schemas.microsoft.com/office/drawing/2014/main" id="{6E25E6C3-28DC-0749-A75B-7E373FF1DAF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" y="5715000"/>
            <a:ext cx="1524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412" name="Line 52">
            <a:extLst>
              <a:ext uri="{FF2B5EF4-FFF2-40B4-BE49-F238E27FC236}">
                <a16:creationId xmlns:a16="http://schemas.microsoft.com/office/drawing/2014/main" id="{1CE29DA1-A914-6F4F-A5C0-5C800A7C64A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00600" y="6096000"/>
            <a:ext cx="7620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42039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47EA0-AC73-464A-B109-3E9A73878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Big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EEA356-EC62-C845-9C3D-C2EF1FC8D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2250"/>
            <a:ext cx="9144000" cy="45334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4EDB4D-8029-1642-84DD-98A87E533F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00" y="6381328"/>
            <a:ext cx="5690344" cy="441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8989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altLang="en-US" sz="1200" dirty="0" err="1">
                <a:solidFill>
                  <a:srgbClr val="8989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www.usna.edu</a:t>
            </a:r>
            <a:r>
              <a:rPr lang="en-US" altLang="en-US" sz="1200" dirty="0">
                <a:solidFill>
                  <a:srgbClr val="8989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/Users/</a:t>
            </a:r>
            <a:r>
              <a:rPr lang="en-US" altLang="en-US" sz="1200" dirty="0" err="1">
                <a:solidFill>
                  <a:srgbClr val="8989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</a:t>
            </a:r>
            <a:r>
              <a:rPr lang="en-US" altLang="en-US" sz="1200" dirty="0">
                <a:solidFill>
                  <a:srgbClr val="8989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altLang="en-US" sz="1200" dirty="0" err="1">
                <a:solidFill>
                  <a:srgbClr val="8989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wcbrown</a:t>
            </a:r>
            <a:r>
              <a:rPr lang="en-US" altLang="en-US" sz="1200" dirty="0">
                <a:solidFill>
                  <a:srgbClr val="8989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/courses/IC221/classes/L09/</a:t>
            </a:r>
            <a:r>
              <a:rPr lang="en-US" altLang="en-US" sz="1200" dirty="0" err="1">
                <a:solidFill>
                  <a:srgbClr val="8989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Class.html</a:t>
            </a:r>
            <a:endParaRPr lang="en-US" altLang="en-US" sz="1200" b="1" dirty="0">
              <a:solidFill>
                <a:srgbClr val="89898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38049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571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571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9" id="{AF45DBAD-8AB8-124D-96C8-88144890AC2C}" vid="{798591C4-051C-304B-B398-803D91464B87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</Template>
  <TotalTime>3626</TotalTime>
  <Pages>60</Pages>
  <Words>1872</Words>
  <Application>Microsoft Macintosh PowerPoint</Application>
  <PresentationFormat>On-screen Show (4:3)</PresentationFormat>
  <Paragraphs>381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8" baseType="lpstr">
      <vt:lpstr>굴림</vt:lpstr>
      <vt:lpstr>ＭＳ Ｐゴシック</vt:lpstr>
      <vt:lpstr>Arial</vt:lpstr>
      <vt:lpstr>Calibri</vt:lpstr>
      <vt:lpstr>Comic Sans MS</vt:lpstr>
      <vt:lpstr>Consolas</vt:lpstr>
      <vt:lpstr>Gill Sans</vt:lpstr>
      <vt:lpstr>Gill Sans Light</vt:lpstr>
      <vt:lpstr>Helvetica</vt:lpstr>
      <vt:lpstr>Symbol</vt:lpstr>
      <vt:lpstr>Times New Roman</vt:lpstr>
      <vt:lpstr>Wingdings</vt:lpstr>
      <vt:lpstr>Office</vt:lpstr>
      <vt:lpstr> CS310 Operating Systems   Lecture 42: File System Design</vt:lpstr>
      <vt:lpstr>Acknowledgements !</vt:lpstr>
      <vt:lpstr>File System - Data Structure (Unix/Linux)</vt:lpstr>
      <vt:lpstr>From Storage to File Systems</vt:lpstr>
      <vt:lpstr>Directory Entry, inode, and file contents</vt:lpstr>
      <vt:lpstr>Directory Entry, inode, and file contents</vt:lpstr>
      <vt:lpstr>Contents of inode</vt:lpstr>
      <vt:lpstr>Inode diagram</vt:lpstr>
      <vt:lpstr> Big Picture</vt:lpstr>
      <vt:lpstr>Today we will study</vt:lpstr>
      <vt:lpstr>File System Design - Concepts</vt:lpstr>
      <vt:lpstr>Translating from User to Sys. View</vt:lpstr>
      <vt:lpstr>Disk Management</vt:lpstr>
      <vt:lpstr>File System Layout</vt:lpstr>
      <vt:lpstr>File System Layout</vt:lpstr>
      <vt:lpstr>A possible File System Layout</vt:lpstr>
      <vt:lpstr>File System Layout</vt:lpstr>
      <vt:lpstr>Allocation of Blocks to Files</vt:lpstr>
      <vt:lpstr>Allocating Blocks to Files</vt:lpstr>
      <vt:lpstr>Allocating Blocks to Files</vt:lpstr>
      <vt:lpstr>Contiguous Allocation</vt:lpstr>
      <vt:lpstr>Contiguous Allocation </vt:lpstr>
      <vt:lpstr>Allocating Blocks to Files</vt:lpstr>
      <vt:lpstr>Linked List Allocation</vt:lpstr>
      <vt:lpstr>Allocating Blocks to Files</vt:lpstr>
      <vt:lpstr>FAT: File Allocation Table</vt:lpstr>
      <vt:lpstr>File Allocation Table (FAT)</vt:lpstr>
      <vt:lpstr>Linked List using a table in memory - FAT</vt:lpstr>
      <vt:lpstr>PowerPoint Presentation</vt:lpstr>
      <vt:lpstr>PowerPoint Presentation</vt:lpstr>
      <vt:lpstr>FAT - Properties</vt:lpstr>
      <vt:lpstr>Lots of Seeking</vt:lpstr>
      <vt:lpstr>Allocating Blocks to Files</vt:lpstr>
      <vt:lpstr>Modern File system for Linux</vt:lpstr>
      <vt:lpstr>Unix Fast File System (Berkeley FFS) </vt:lpstr>
      <vt:lpstr>i-node (Linux File System)</vt:lpstr>
      <vt:lpstr>Size Distribution of Files</vt:lpstr>
      <vt:lpstr>Inodes in Unix (Including Berkeley FFS)</vt:lpstr>
      <vt:lpstr>Inode Structure</vt:lpstr>
      <vt:lpstr>Inode Structure</vt:lpstr>
      <vt:lpstr>Small Files: 12 Pointers Direct to Data Blocks</vt:lpstr>
      <vt:lpstr>Large Files: 1-, 2-, 3-level indirect pointers</vt:lpstr>
      <vt:lpstr>Advantages of inodes</vt:lpstr>
      <vt:lpstr>Lecture Summary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CS310 Operating Systems   Lecture 42: File System Design - 1</dc:title>
  <dc:creator>Microsoft Office User</dc:creator>
  <dc:description>Imported some pictures from Silbershatz (c) 2005</dc:description>
  <cp:lastModifiedBy>Microsoft Office User</cp:lastModifiedBy>
  <cp:revision>28</cp:revision>
  <cp:lastPrinted>2019-01-22T23:28:05Z</cp:lastPrinted>
  <dcterms:created xsi:type="dcterms:W3CDTF">2021-11-15T09:40:46Z</dcterms:created>
  <dcterms:modified xsi:type="dcterms:W3CDTF">2021-11-23T16:42:35Z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wner">
    <vt:lpwstr>Joseph</vt:lpwstr>
  </property>
  <property fmtid="{D5CDD505-2E9C-101B-9397-08002B2CF9AE}" pid="3" name="Semester">
    <vt:lpwstr>Spring 2006</vt:lpwstr>
  </property>
</Properties>
</file>